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86" r:id="rId3"/>
    <p:sldId id="257" r:id="rId4"/>
    <p:sldId id="289" r:id="rId5"/>
    <p:sldId id="287" r:id="rId6"/>
    <p:sldId id="274" r:id="rId7"/>
    <p:sldId id="288" r:id="rId8"/>
    <p:sldId id="272" r:id="rId9"/>
    <p:sldId id="273" r:id="rId10"/>
    <p:sldId id="264" r:id="rId11"/>
    <p:sldId id="263" r:id="rId12"/>
    <p:sldId id="266" r:id="rId13"/>
    <p:sldId id="262" r:id="rId14"/>
  </p:sldIdLst>
  <p:sldSz cx="1026001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70681" autoAdjust="0"/>
  </p:normalViewPr>
  <p:slideViewPr>
    <p:cSldViewPr snapToGrid="0">
      <p:cViewPr>
        <p:scale>
          <a:sx n="53" d="100"/>
          <a:sy n="53" d="100"/>
        </p:scale>
        <p:origin x="-3090" y="-708"/>
      </p:cViewPr>
      <p:guideLst>
        <p:guide orient="horz" pos="2160"/>
        <p:guide pos="323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E15931E-1654-4B73-89B2-8E333D9C42E0}" type="doc">
      <dgm:prSet loTypeId="urn:microsoft.com/office/officeart/2005/8/layout/vList5" loCatId="list" qsTypeId="urn:microsoft.com/office/officeart/2005/8/quickstyle/simple1#1" qsCatId="simple" csTypeId="urn:microsoft.com/office/officeart/2005/8/colors/accent2_1#1" csCatId="accent1" phldr="1"/>
      <dgm:spPr/>
      <dgm:t>
        <a:bodyPr/>
        <a:lstStyle/>
        <a:p>
          <a:endParaRPr lang="zh-CN" altLang="en-US"/>
        </a:p>
      </dgm:t>
    </dgm:pt>
    <dgm:pt modelId="{90DDC401-903F-495B-A387-FFA8A45891F6}">
      <dgm:prSet phldrT="[Текст]"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ru-RU" altLang="zh-CN" sz="3600">
              <a:latin typeface="Times New Roman" panose="02020603050405020304" pitchFamily="18" charset="0"/>
              <a:cs typeface="Times New Roman" panose="02020603050405020304" pitchFamily="18" charset="0"/>
            </a:rPr>
            <a:t>Визуальный</a:t>
          </a:r>
        </a:p>
      </dgm:t>
    </dgm:pt>
    <dgm:pt modelId="{C8BB0B8A-C63A-4F83-B8DD-3A7CE259E4EE}" type="parTrans" cxnId="{89F5C77B-C2D2-4A83-8BEC-764B0ACF173A}">
      <dgm:prSet/>
      <dgm:spPr/>
      <dgm:t>
        <a:bodyPr/>
        <a:lstStyle/>
        <a:p>
          <a:endParaRPr lang="zh-CN" altLang="en-US"/>
        </a:p>
      </dgm:t>
    </dgm:pt>
    <dgm:pt modelId="{35E5E878-0907-4014-9CFA-56AEFE6C22E5}" type="sibTrans" cxnId="{89F5C77B-C2D2-4A83-8BEC-764B0ACF173A}">
      <dgm:prSet/>
      <dgm:spPr/>
      <dgm:t>
        <a:bodyPr/>
        <a:lstStyle/>
        <a:p>
          <a:endParaRPr lang="zh-CN" altLang="en-US"/>
        </a:p>
      </dgm:t>
    </dgm:pt>
    <dgm:pt modelId="{E08CEB0C-E37F-4DCA-A8EA-4B2CD3AD7754}">
      <dgm:prSet phldrT="[Текст]"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3200">
              <a:latin typeface="Times New Roman" panose="02020603050405020304" pitchFamily="18" charset="0"/>
              <a:cs typeface="Times New Roman" panose="02020603050405020304" pitchFamily="18" charset="0"/>
            </a:rPr>
            <a:t>мимика, поза</a:t>
          </a:r>
          <a:endParaRPr lang="zh-CN" altLang="en-US" sz="3200">
            <a:latin typeface="Times New Roman" panose="02020603050405020304" pitchFamily="18" charset="0"/>
            <a:cs typeface="Times New Roman" panose="02020603050405020304" pitchFamily="18" charset="0"/>
          </a:endParaRPr>
        </a:p>
      </dgm:t>
    </dgm:pt>
    <dgm:pt modelId="{FB4BCC77-44E9-4065-8A2F-90CD32DE34E3}" type="parTrans" cxnId="{74BBB7E2-4375-4C13-8FAF-0807D876ED5E}">
      <dgm:prSet/>
      <dgm:spPr/>
      <dgm:t>
        <a:bodyPr/>
        <a:lstStyle/>
        <a:p>
          <a:endParaRPr lang="zh-CN" altLang="en-US"/>
        </a:p>
      </dgm:t>
    </dgm:pt>
    <dgm:pt modelId="{41FED480-3E2E-47A2-B997-02D527BC8082}" type="sibTrans" cxnId="{74BBB7E2-4375-4C13-8FAF-0807D876ED5E}">
      <dgm:prSet/>
      <dgm:spPr/>
      <dgm:t>
        <a:bodyPr/>
        <a:lstStyle/>
        <a:p>
          <a:endParaRPr lang="zh-CN" altLang="en-US"/>
        </a:p>
      </dgm:t>
    </dgm:pt>
    <dgm:pt modelId="{1E6982BF-D56D-4CB0-9043-14A3637EBE89}">
      <dgm:prSet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3200" dirty="0">
              <a:latin typeface="Times New Roman" panose="02020603050405020304" pitchFamily="18" charset="0"/>
              <a:cs typeface="Times New Roman" panose="02020603050405020304" pitchFamily="18" charset="0"/>
            </a:rPr>
            <a:t>одежда, </a:t>
          </a:r>
          <a:r>
            <a:rPr lang="ru-RU" altLang="zh-CN" sz="3200" dirty="0" smtClean="0">
              <a:latin typeface="Times New Roman" panose="02020603050405020304" pitchFamily="18" charset="0"/>
              <a:cs typeface="Times New Roman" panose="02020603050405020304" pitchFamily="18" charset="0"/>
            </a:rPr>
            <a:t>её </a:t>
          </a:r>
          <a:r>
            <a:rPr lang="ru-RU" altLang="zh-CN" sz="3200" dirty="0">
              <a:latin typeface="Times New Roman" panose="02020603050405020304" pitchFamily="18" charset="0"/>
              <a:cs typeface="Times New Roman" panose="02020603050405020304" pitchFamily="18" charset="0"/>
            </a:rPr>
            <a:t>цвета</a:t>
          </a:r>
        </a:p>
      </dgm:t>
    </dgm:pt>
    <dgm:pt modelId="{BF04DC4D-FB3E-4BED-9497-698F37072B17}" type="parTrans" cxnId="{F01B6438-B598-4631-8A6A-5A94F321135A}">
      <dgm:prSet/>
      <dgm:spPr/>
      <dgm:t>
        <a:bodyPr/>
        <a:lstStyle/>
        <a:p>
          <a:endParaRPr lang="ru-RU"/>
        </a:p>
      </dgm:t>
    </dgm:pt>
    <dgm:pt modelId="{CD7F70CE-0CB9-40A4-BE51-113D3DC1F9A8}" type="sibTrans" cxnId="{F01B6438-B598-4631-8A6A-5A94F321135A}">
      <dgm:prSet/>
      <dgm:spPr/>
      <dgm:t>
        <a:bodyPr/>
        <a:lstStyle/>
        <a:p>
          <a:endParaRPr lang="ru-RU"/>
        </a:p>
      </dgm:t>
    </dgm:pt>
    <dgm:pt modelId="{A6685E83-BEEC-49B3-B40A-539E2C0D7A1A}">
      <dgm:prSet phldrT="[Текст]"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ru-RU" altLang="zh-CN" sz="3600">
              <a:latin typeface="Times New Roman" panose="02020603050405020304" pitchFamily="18" charset="0"/>
              <a:cs typeface="Times New Roman" panose="02020603050405020304" pitchFamily="18" charset="0"/>
            </a:rPr>
            <a:t>Аудиальный</a:t>
          </a:r>
        </a:p>
      </dgm:t>
    </dgm:pt>
    <dgm:pt modelId="{FECC43A3-D59E-4EE1-9557-8FBB90D5B362}" type="parTrans" cxnId="{1B1B135F-57B5-4613-9C3B-4523946892FD}">
      <dgm:prSet/>
      <dgm:spPr/>
      <dgm:t>
        <a:bodyPr/>
        <a:lstStyle/>
        <a:p>
          <a:endParaRPr lang="zh-CN" altLang="en-US"/>
        </a:p>
      </dgm:t>
    </dgm:pt>
    <dgm:pt modelId="{68BB6C9A-B7F0-43A0-955B-FC8C4D4009BF}" type="sibTrans" cxnId="{1B1B135F-57B5-4613-9C3B-4523946892FD}">
      <dgm:prSet/>
      <dgm:spPr/>
      <dgm:t>
        <a:bodyPr/>
        <a:lstStyle/>
        <a:p>
          <a:endParaRPr lang="zh-CN" altLang="en-US"/>
        </a:p>
      </dgm:t>
    </dgm:pt>
    <dgm:pt modelId="{CBA50553-63FA-4B5A-9888-EDDBA06CA593}">
      <dgm:prSet phldrT="[Текст]"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3200">
              <a:latin typeface="Times New Roman" panose="02020603050405020304" pitchFamily="18" charset="0"/>
              <a:cs typeface="Times New Roman" panose="02020603050405020304" pitchFamily="18" charset="0"/>
            </a:rPr>
            <a:t>интонация</a:t>
          </a:r>
          <a:endParaRPr lang="zh-CN" altLang="en-US" sz="3200">
            <a:latin typeface="Times New Roman" panose="02020603050405020304" pitchFamily="18" charset="0"/>
            <a:cs typeface="Times New Roman" panose="02020603050405020304" pitchFamily="18" charset="0"/>
          </a:endParaRPr>
        </a:p>
      </dgm:t>
    </dgm:pt>
    <dgm:pt modelId="{73E2772F-165D-4B56-ACC2-969CBF53B0A8}" type="parTrans" cxnId="{E89BD8C4-F738-4B91-A487-9A6C019AF287}">
      <dgm:prSet/>
      <dgm:spPr/>
      <dgm:t>
        <a:bodyPr/>
        <a:lstStyle/>
        <a:p>
          <a:endParaRPr lang="zh-CN" altLang="en-US"/>
        </a:p>
      </dgm:t>
    </dgm:pt>
    <dgm:pt modelId="{7BFD1607-7356-4D3D-A829-75D002A3A4B0}" type="sibTrans" cxnId="{E89BD8C4-F738-4B91-A487-9A6C019AF287}">
      <dgm:prSet/>
      <dgm:spPr/>
      <dgm:t>
        <a:bodyPr/>
        <a:lstStyle/>
        <a:p>
          <a:endParaRPr lang="zh-CN" altLang="en-US"/>
        </a:p>
      </dgm:t>
    </dgm:pt>
    <dgm:pt modelId="{32A571C4-3BC0-4068-A846-1053C7AAA7DB}">
      <dgm:prSet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3200">
              <a:latin typeface="Times New Roman" panose="02020603050405020304" pitchFamily="18" charset="0"/>
              <a:cs typeface="Times New Roman" panose="02020603050405020304" pitchFamily="18" charset="0"/>
            </a:rPr>
            <a:t>громкость речи и темп</a:t>
          </a:r>
        </a:p>
      </dgm:t>
    </dgm:pt>
    <dgm:pt modelId="{96D7A1F9-6170-48DB-97D9-2AC472560CC3}" type="parTrans" cxnId="{11FB1B4D-C135-4242-87D6-10D715731D17}">
      <dgm:prSet/>
      <dgm:spPr/>
      <dgm:t>
        <a:bodyPr/>
        <a:lstStyle/>
        <a:p>
          <a:endParaRPr lang="ru-RU"/>
        </a:p>
      </dgm:t>
    </dgm:pt>
    <dgm:pt modelId="{3C0ECE36-6BCE-4C23-B0AC-3AA7DBC9F6C6}" type="sibTrans" cxnId="{11FB1B4D-C135-4242-87D6-10D715731D17}">
      <dgm:prSet/>
      <dgm:spPr/>
      <dgm:t>
        <a:bodyPr/>
        <a:lstStyle/>
        <a:p>
          <a:endParaRPr lang="ru-RU"/>
        </a:p>
      </dgm:t>
    </dgm:pt>
    <dgm:pt modelId="{C8DDDFA1-AF37-4444-AAEB-D51CEE212719}">
      <dgm:prSet phldrT="[Текст]" phldr="0" custT="1"/>
      <dgm:spPr/>
      <dgm:t>
        <a:bodyPr vert="horz" wrap="square"/>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a:lnSpc>
              <a:spcPct val="100000"/>
            </a:lnSpc>
            <a:spcBef>
              <a:spcPct val="0"/>
            </a:spcBef>
            <a:spcAft>
              <a:spcPct val="35000"/>
            </a:spcAft>
          </a:pPr>
          <a:r>
            <a:rPr lang="ru-RU" altLang="zh-CN" sz="2700" dirty="0">
              <a:latin typeface="Times New Roman" panose="02020603050405020304" pitchFamily="18" charset="0"/>
              <a:cs typeface="Times New Roman" panose="02020603050405020304" pitchFamily="18" charset="0"/>
            </a:rPr>
            <a:t>Подсознательное восприятие человека</a:t>
          </a:r>
        </a:p>
      </dgm:t>
    </dgm:pt>
    <dgm:pt modelId="{26EA520A-5891-4EBA-B2AD-1840663D8C07}" type="parTrans" cxnId="{DDD5B838-1992-43FE-BFF4-5AA8F4053286}">
      <dgm:prSet/>
      <dgm:spPr/>
      <dgm:t>
        <a:bodyPr/>
        <a:lstStyle/>
        <a:p>
          <a:endParaRPr lang="zh-CN" altLang="en-US"/>
        </a:p>
      </dgm:t>
    </dgm:pt>
    <dgm:pt modelId="{CE2287C8-6424-4771-88FD-4DADE15C5A04}" type="sibTrans" cxnId="{DDD5B838-1992-43FE-BFF4-5AA8F4053286}">
      <dgm:prSet/>
      <dgm:spPr/>
      <dgm:t>
        <a:bodyPr/>
        <a:lstStyle/>
        <a:p>
          <a:endParaRPr lang="zh-CN" altLang="en-US"/>
        </a:p>
      </dgm:t>
    </dgm:pt>
    <dgm:pt modelId="{5AA02751-379E-46DB-884A-F23ACBC498EE}">
      <dgm:prSet phldrT="[Текст]"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2600">
              <a:latin typeface="Times New Roman" panose="02020603050405020304" pitchFamily="18" charset="0"/>
              <a:cs typeface="Times New Roman" panose="02020603050405020304" pitchFamily="18" charset="0"/>
            </a:rPr>
            <a:t>общительность, доброжелательность</a:t>
          </a:r>
          <a:endParaRPr lang="zh-CN" altLang="en-US" sz="2600">
            <a:latin typeface="Times New Roman" panose="02020603050405020304" pitchFamily="18" charset="0"/>
            <a:cs typeface="Times New Roman" panose="02020603050405020304" pitchFamily="18" charset="0"/>
          </a:endParaRPr>
        </a:p>
      </dgm:t>
    </dgm:pt>
    <dgm:pt modelId="{D0D77647-95BE-4607-B2F0-006D9CAB8F0E}" type="parTrans" cxnId="{5E68848B-4229-4B6B-BB54-1B42ECF35B7F}">
      <dgm:prSet/>
      <dgm:spPr/>
      <dgm:t>
        <a:bodyPr/>
        <a:lstStyle/>
        <a:p>
          <a:endParaRPr lang="zh-CN" altLang="en-US"/>
        </a:p>
      </dgm:t>
    </dgm:pt>
    <dgm:pt modelId="{3DBF6B9F-A188-4D67-ABE8-0633561FA9E5}" type="sibTrans" cxnId="{5E68848B-4229-4B6B-BB54-1B42ECF35B7F}">
      <dgm:prSet/>
      <dgm:spPr/>
      <dgm:t>
        <a:bodyPr/>
        <a:lstStyle/>
        <a:p>
          <a:endParaRPr lang="zh-CN" altLang="en-US"/>
        </a:p>
      </dgm:t>
    </dgm:pt>
    <dgm:pt modelId="{BE30F625-73B3-4134-913B-5AB03EDBDAB5}">
      <dgm:prSet phldr="0" custT="1"/>
      <dgm:spPr/>
      <dgm:t>
        <a:bodyPr vert="horz" wrap="square"/>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a:lnSpc>
              <a:spcPct val="100000"/>
            </a:lnSpc>
            <a:spcBef>
              <a:spcPct val="0"/>
            </a:spcBef>
            <a:spcAft>
              <a:spcPct val="15000"/>
            </a:spcAft>
          </a:pPr>
          <a:r>
            <a:rPr lang="ru-RU" altLang="zh-CN" sz="2600" dirty="0" err="1" smtClean="0">
              <a:latin typeface="Times New Roman" panose="02020603050405020304" pitchFamily="18" charset="0"/>
              <a:cs typeface="Times New Roman" panose="02020603050405020304" pitchFamily="18" charset="0"/>
            </a:rPr>
            <a:t>эмпатия</a:t>
          </a:r>
          <a:r>
            <a:rPr lang="ru-RU" altLang="zh-CN" sz="2600" dirty="0">
              <a:latin typeface="Times New Roman" panose="02020603050405020304" pitchFamily="18" charset="0"/>
              <a:cs typeface="Times New Roman" panose="02020603050405020304" pitchFamily="18" charset="0"/>
            </a:rPr>
            <a:t>, этикет</a:t>
          </a:r>
        </a:p>
      </dgm:t>
    </dgm:pt>
    <dgm:pt modelId="{C19E35CE-B2C7-43BA-98CF-624389677758}" type="parTrans" cxnId="{8AE4BF19-719B-492C-BD06-AD40BDD43136}">
      <dgm:prSet/>
      <dgm:spPr/>
      <dgm:t>
        <a:bodyPr/>
        <a:lstStyle/>
        <a:p>
          <a:endParaRPr lang="ru-RU"/>
        </a:p>
      </dgm:t>
    </dgm:pt>
    <dgm:pt modelId="{1CCE1FA9-84A8-482C-8B42-02035E5EC797}" type="sibTrans" cxnId="{8AE4BF19-719B-492C-BD06-AD40BDD43136}">
      <dgm:prSet/>
      <dgm:spPr/>
      <dgm:t>
        <a:bodyPr/>
        <a:lstStyle/>
        <a:p>
          <a:endParaRPr lang="ru-RU"/>
        </a:p>
      </dgm:t>
    </dgm:pt>
    <dgm:pt modelId="{D5935282-3C7C-4F88-A1AE-C27DB8591514}" type="pres">
      <dgm:prSet presAssocID="{2E15931E-1654-4B73-89B2-8E333D9C42E0}" presName="Name0" presStyleCnt="0">
        <dgm:presLayoutVars>
          <dgm:dir/>
          <dgm:animLvl val="lvl"/>
          <dgm:resizeHandles val="exact"/>
        </dgm:presLayoutVars>
      </dgm:prSet>
      <dgm:spPr/>
      <dgm:t>
        <a:bodyPr/>
        <a:lstStyle/>
        <a:p>
          <a:endParaRPr lang="ru-RU"/>
        </a:p>
      </dgm:t>
    </dgm:pt>
    <dgm:pt modelId="{E61486FD-113E-4C87-8ADF-B1A8E2A84801}" type="pres">
      <dgm:prSet presAssocID="{90DDC401-903F-495B-A387-FFA8A45891F6}" presName="linNode" presStyleCnt="0"/>
      <dgm:spPr/>
    </dgm:pt>
    <dgm:pt modelId="{96BE2B31-D87C-43E1-BE64-4C27B13F4AA4}" type="pres">
      <dgm:prSet presAssocID="{90DDC401-903F-495B-A387-FFA8A45891F6}" presName="parentText" presStyleLbl="node1" presStyleIdx="0" presStyleCnt="3">
        <dgm:presLayoutVars>
          <dgm:chMax val="1"/>
          <dgm:bulletEnabled val="1"/>
        </dgm:presLayoutVars>
      </dgm:prSet>
      <dgm:spPr/>
      <dgm:t>
        <a:bodyPr/>
        <a:lstStyle/>
        <a:p>
          <a:endParaRPr lang="ru-RU"/>
        </a:p>
      </dgm:t>
    </dgm:pt>
    <dgm:pt modelId="{DD9406C3-FC80-4468-A55B-122D744D43F0}" type="pres">
      <dgm:prSet presAssocID="{90DDC401-903F-495B-A387-FFA8A45891F6}" presName="descendantText" presStyleLbl="alignAccFollowNode1" presStyleIdx="0" presStyleCnt="3">
        <dgm:presLayoutVars>
          <dgm:bulletEnabled val="1"/>
        </dgm:presLayoutVars>
      </dgm:prSet>
      <dgm:spPr/>
      <dgm:t>
        <a:bodyPr/>
        <a:lstStyle/>
        <a:p>
          <a:endParaRPr lang="ru-RU"/>
        </a:p>
      </dgm:t>
    </dgm:pt>
    <dgm:pt modelId="{F1941F29-E51C-4282-956D-50CFAFAEB9B8}" type="pres">
      <dgm:prSet presAssocID="{35E5E878-0907-4014-9CFA-56AEFE6C22E5}" presName="sp" presStyleCnt="0"/>
      <dgm:spPr/>
    </dgm:pt>
    <dgm:pt modelId="{B589D1EC-5156-4FB2-BB1C-8E1290A868B9}" type="pres">
      <dgm:prSet presAssocID="{A6685E83-BEEC-49B3-B40A-539E2C0D7A1A}" presName="linNode" presStyleCnt="0"/>
      <dgm:spPr/>
    </dgm:pt>
    <dgm:pt modelId="{EBD335B5-8308-49CB-9630-99D852747B1F}" type="pres">
      <dgm:prSet presAssocID="{A6685E83-BEEC-49B3-B40A-539E2C0D7A1A}" presName="parentText" presStyleLbl="node1" presStyleIdx="1" presStyleCnt="3">
        <dgm:presLayoutVars>
          <dgm:chMax val="1"/>
          <dgm:bulletEnabled val="1"/>
        </dgm:presLayoutVars>
      </dgm:prSet>
      <dgm:spPr/>
      <dgm:t>
        <a:bodyPr/>
        <a:lstStyle/>
        <a:p>
          <a:endParaRPr lang="ru-RU"/>
        </a:p>
      </dgm:t>
    </dgm:pt>
    <dgm:pt modelId="{6EB2A58E-CA03-4F76-94B6-D8FE50231963}" type="pres">
      <dgm:prSet presAssocID="{A6685E83-BEEC-49B3-B40A-539E2C0D7A1A}" presName="descendantText" presStyleLbl="alignAccFollowNode1" presStyleIdx="1" presStyleCnt="3">
        <dgm:presLayoutVars>
          <dgm:bulletEnabled val="1"/>
        </dgm:presLayoutVars>
      </dgm:prSet>
      <dgm:spPr/>
      <dgm:t>
        <a:bodyPr/>
        <a:lstStyle/>
        <a:p>
          <a:endParaRPr lang="ru-RU"/>
        </a:p>
      </dgm:t>
    </dgm:pt>
    <dgm:pt modelId="{A76EE5BB-CBA4-4DD9-BFB7-3F3F246C9BF0}" type="pres">
      <dgm:prSet presAssocID="{68BB6C9A-B7F0-43A0-955B-FC8C4D4009BF}" presName="sp" presStyleCnt="0"/>
      <dgm:spPr/>
    </dgm:pt>
    <dgm:pt modelId="{2BB2A428-FB05-47E5-AC5F-C6A7936A9AC0}" type="pres">
      <dgm:prSet presAssocID="{C8DDDFA1-AF37-4444-AAEB-D51CEE212719}" presName="linNode" presStyleCnt="0"/>
      <dgm:spPr/>
    </dgm:pt>
    <dgm:pt modelId="{B093CE78-670B-40EB-95CF-315E334D550F}" type="pres">
      <dgm:prSet presAssocID="{C8DDDFA1-AF37-4444-AAEB-D51CEE212719}" presName="parentText" presStyleLbl="node1" presStyleIdx="2" presStyleCnt="3">
        <dgm:presLayoutVars>
          <dgm:chMax val="1"/>
          <dgm:bulletEnabled val="1"/>
        </dgm:presLayoutVars>
      </dgm:prSet>
      <dgm:spPr/>
      <dgm:t>
        <a:bodyPr/>
        <a:lstStyle/>
        <a:p>
          <a:endParaRPr lang="ru-RU"/>
        </a:p>
      </dgm:t>
    </dgm:pt>
    <dgm:pt modelId="{64028F0D-BE57-4642-92F7-303D4E45C524}" type="pres">
      <dgm:prSet presAssocID="{C8DDDFA1-AF37-4444-AAEB-D51CEE212719}" presName="descendantText" presStyleLbl="alignAccFollowNode1" presStyleIdx="2" presStyleCnt="3">
        <dgm:presLayoutVars>
          <dgm:bulletEnabled val="1"/>
        </dgm:presLayoutVars>
      </dgm:prSet>
      <dgm:spPr/>
      <dgm:t>
        <a:bodyPr/>
        <a:lstStyle/>
        <a:p>
          <a:endParaRPr lang="ru-RU"/>
        </a:p>
      </dgm:t>
    </dgm:pt>
  </dgm:ptLst>
  <dgm:cxnLst>
    <dgm:cxn modelId="{CD5283F6-FFC1-44B4-9ACE-2E3C042E8322}" type="presOf" srcId="{CBA50553-63FA-4B5A-9888-EDDBA06CA593}" destId="{6EB2A58E-CA03-4F76-94B6-D8FE50231963}" srcOrd="0" destOrd="0" presId="urn:microsoft.com/office/officeart/2005/8/layout/vList5"/>
    <dgm:cxn modelId="{AF6C7607-2855-496F-B18E-EEFD3B6E0244}" type="presOf" srcId="{32A571C4-3BC0-4068-A846-1053C7AAA7DB}" destId="{6EB2A58E-CA03-4F76-94B6-D8FE50231963}" srcOrd="0" destOrd="1" presId="urn:microsoft.com/office/officeart/2005/8/layout/vList5"/>
    <dgm:cxn modelId="{8AE4BF19-719B-492C-BD06-AD40BDD43136}" srcId="{C8DDDFA1-AF37-4444-AAEB-D51CEE212719}" destId="{BE30F625-73B3-4134-913B-5AB03EDBDAB5}" srcOrd="1" destOrd="0" parTransId="{C19E35CE-B2C7-43BA-98CF-624389677758}" sibTransId="{1CCE1FA9-84A8-482C-8B42-02035E5EC797}"/>
    <dgm:cxn modelId="{982CBF64-3629-462E-922B-D0386F5D8241}" type="presOf" srcId="{A6685E83-BEEC-49B3-B40A-539E2C0D7A1A}" destId="{EBD335B5-8308-49CB-9630-99D852747B1F}" srcOrd="0" destOrd="0" presId="urn:microsoft.com/office/officeart/2005/8/layout/vList5"/>
    <dgm:cxn modelId="{5E68848B-4229-4B6B-BB54-1B42ECF35B7F}" srcId="{C8DDDFA1-AF37-4444-AAEB-D51CEE212719}" destId="{5AA02751-379E-46DB-884A-F23ACBC498EE}" srcOrd="0" destOrd="0" parTransId="{D0D77647-95BE-4607-B2F0-006D9CAB8F0E}" sibTransId="{3DBF6B9F-A188-4D67-ABE8-0633561FA9E5}"/>
    <dgm:cxn modelId="{9324C6C1-AACC-40A2-993F-46154E7A0A06}" type="presOf" srcId="{1E6982BF-D56D-4CB0-9043-14A3637EBE89}" destId="{DD9406C3-FC80-4468-A55B-122D744D43F0}" srcOrd="0" destOrd="1" presId="urn:microsoft.com/office/officeart/2005/8/layout/vList5"/>
    <dgm:cxn modelId="{9EB59321-B351-4E88-AA1D-5669C80D3D22}" type="presOf" srcId="{C8DDDFA1-AF37-4444-AAEB-D51CEE212719}" destId="{B093CE78-670B-40EB-95CF-315E334D550F}" srcOrd="0" destOrd="0" presId="urn:microsoft.com/office/officeart/2005/8/layout/vList5"/>
    <dgm:cxn modelId="{C481B5E2-DF37-4F4D-ACF9-44CF18F07013}" type="presOf" srcId="{90DDC401-903F-495B-A387-FFA8A45891F6}" destId="{96BE2B31-D87C-43E1-BE64-4C27B13F4AA4}" srcOrd="0" destOrd="0" presId="urn:microsoft.com/office/officeart/2005/8/layout/vList5"/>
    <dgm:cxn modelId="{DDD5B838-1992-43FE-BFF4-5AA8F4053286}" srcId="{2E15931E-1654-4B73-89B2-8E333D9C42E0}" destId="{C8DDDFA1-AF37-4444-AAEB-D51CEE212719}" srcOrd="2" destOrd="0" parTransId="{26EA520A-5891-4EBA-B2AD-1840663D8C07}" sibTransId="{CE2287C8-6424-4771-88FD-4DADE15C5A04}"/>
    <dgm:cxn modelId="{125D9050-450E-4459-86B7-4DFD57F3FBD0}" type="presOf" srcId="{BE30F625-73B3-4134-913B-5AB03EDBDAB5}" destId="{64028F0D-BE57-4642-92F7-303D4E45C524}" srcOrd="0" destOrd="1" presId="urn:microsoft.com/office/officeart/2005/8/layout/vList5"/>
    <dgm:cxn modelId="{F01B6438-B598-4631-8A6A-5A94F321135A}" srcId="{90DDC401-903F-495B-A387-FFA8A45891F6}" destId="{1E6982BF-D56D-4CB0-9043-14A3637EBE89}" srcOrd="1" destOrd="0" parTransId="{BF04DC4D-FB3E-4BED-9497-698F37072B17}" sibTransId="{CD7F70CE-0CB9-40A4-BE51-113D3DC1F9A8}"/>
    <dgm:cxn modelId="{74BBB7E2-4375-4C13-8FAF-0807D876ED5E}" srcId="{90DDC401-903F-495B-A387-FFA8A45891F6}" destId="{E08CEB0C-E37F-4DCA-A8EA-4B2CD3AD7754}" srcOrd="0" destOrd="0" parTransId="{FB4BCC77-44E9-4065-8A2F-90CD32DE34E3}" sibTransId="{41FED480-3E2E-47A2-B997-02D527BC8082}"/>
    <dgm:cxn modelId="{FE116123-895E-4B79-B147-09587F8FFDBB}" type="presOf" srcId="{2E15931E-1654-4B73-89B2-8E333D9C42E0}" destId="{D5935282-3C7C-4F88-A1AE-C27DB8591514}" srcOrd="0" destOrd="0" presId="urn:microsoft.com/office/officeart/2005/8/layout/vList5"/>
    <dgm:cxn modelId="{5FCC3A57-54BC-422C-97E1-C4DF5BADA695}" type="presOf" srcId="{E08CEB0C-E37F-4DCA-A8EA-4B2CD3AD7754}" destId="{DD9406C3-FC80-4468-A55B-122D744D43F0}" srcOrd="0" destOrd="0" presId="urn:microsoft.com/office/officeart/2005/8/layout/vList5"/>
    <dgm:cxn modelId="{11FB1B4D-C135-4242-87D6-10D715731D17}" srcId="{A6685E83-BEEC-49B3-B40A-539E2C0D7A1A}" destId="{32A571C4-3BC0-4068-A846-1053C7AAA7DB}" srcOrd="1" destOrd="0" parTransId="{96D7A1F9-6170-48DB-97D9-2AC472560CC3}" sibTransId="{3C0ECE36-6BCE-4C23-B0AC-3AA7DBC9F6C6}"/>
    <dgm:cxn modelId="{E89BD8C4-F738-4B91-A487-9A6C019AF287}" srcId="{A6685E83-BEEC-49B3-B40A-539E2C0D7A1A}" destId="{CBA50553-63FA-4B5A-9888-EDDBA06CA593}" srcOrd="0" destOrd="0" parTransId="{73E2772F-165D-4B56-ACC2-969CBF53B0A8}" sibTransId="{7BFD1607-7356-4D3D-A829-75D002A3A4B0}"/>
    <dgm:cxn modelId="{1B1B135F-57B5-4613-9C3B-4523946892FD}" srcId="{2E15931E-1654-4B73-89B2-8E333D9C42E0}" destId="{A6685E83-BEEC-49B3-B40A-539E2C0D7A1A}" srcOrd="1" destOrd="0" parTransId="{FECC43A3-D59E-4EE1-9557-8FBB90D5B362}" sibTransId="{68BB6C9A-B7F0-43A0-955B-FC8C4D4009BF}"/>
    <dgm:cxn modelId="{5B0023BD-292E-4D8C-8CCA-48C3E1AC3E3A}" type="presOf" srcId="{5AA02751-379E-46DB-884A-F23ACBC498EE}" destId="{64028F0D-BE57-4642-92F7-303D4E45C524}" srcOrd="0" destOrd="0" presId="urn:microsoft.com/office/officeart/2005/8/layout/vList5"/>
    <dgm:cxn modelId="{89F5C77B-C2D2-4A83-8BEC-764B0ACF173A}" srcId="{2E15931E-1654-4B73-89B2-8E333D9C42E0}" destId="{90DDC401-903F-495B-A387-FFA8A45891F6}" srcOrd="0" destOrd="0" parTransId="{C8BB0B8A-C63A-4F83-B8DD-3A7CE259E4EE}" sibTransId="{35E5E878-0907-4014-9CFA-56AEFE6C22E5}"/>
    <dgm:cxn modelId="{2992492C-12B0-4F6C-86F4-7387F23538BB}" type="presParOf" srcId="{D5935282-3C7C-4F88-A1AE-C27DB8591514}" destId="{E61486FD-113E-4C87-8ADF-B1A8E2A84801}" srcOrd="0" destOrd="0" presId="urn:microsoft.com/office/officeart/2005/8/layout/vList5"/>
    <dgm:cxn modelId="{B15905C2-1903-4F3D-AACC-238FDF720DE8}" type="presParOf" srcId="{E61486FD-113E-4C87-8ADF-B1A8E2A84801}" destId="{96BE2B31-D87C-43E1-BE64-4C27B13F4AA4}" srcOrd="0" destOrd="0" presId="urn:microsoft.com/office/officeart/2005/8/layout/vList5"/>
    <dgm:cxn modelId="{3BB13669-330F-4D4C-BC18-3274675960F5}" type="presParOf" srcId="{E61486FD-113E-4C87-8ADF-B1A8E2A84801}" destId="{DD9406C3-FC80-4468-A55B-122D744D43F0}" srcOrd="1" destOrd="0" presId="urn:microsoft.com/office/officeart/2005/8/layout/vList5"/>
    <dgm:cxn modelId="{29F541B7-FEEF-4EA9-9150-AFF63E16A2EF}" type="presParOf" srcId="{D5935282-3C7C-4F88-A1AE-C27DB8591514}" destId="{F1941F29-E51C-4282-956D-50CFAFAEB9B8}" srcOrd="1" destOrd="0" presId="urn:microsoft.com/office/officeart/2005/8/layout/vList5"/>
    <dgm:cxn modelId="{C3282841-1B33-4D5E-AF0B-A92477F6477A}" type="presParOf" srcId="{D5935282-3C7C-4F88-A1AE-C27DB8591514}" destId="{B589D1EC-5156-4FB2-BB1C-8E1290A868B9}" srcOrd="2" destOrd="0" presId="urn:microsoft.com/office/officeart/2005/8/layout/vList5"/>
    <dgm:cxn modelId="{982D64F1-40C1-4B5E-9AB4-EECE77101641}" type="presParOf" srcId="{B589D1EC-5156-4FB2-BB1C-8E1290A868B9}" destId="{EBD335B5-8308-49CB-9630-99D852747B1F}" srcOrd="0" destOrd="0" presId="urn:microsoft.com/office/officeart/2005/8/layout/vList5"/>
    <dgm:cxn modelId="{220C1330-72C4-4D75-9AEA-1A1824FCB93E}" type="presParOf" srcId="{B589D1EC-5156-4FB2-BB1C-8E1290A868B9}" destId="{6EB2A58E-CA03-4F76-94B6-D8FE50231963}" srcOrd="1" destOrd="0" presId="urn:microsoft.com/office/officeart/2005/8/layout/vList5"/>
    <dgm:cxn modelId="{254F876B-53ED-44E0-A293-F124AF7F90AF}" type="presParOf" srcId="{D5935282-3C7C-4F88-A1AE-C27DB8591514}" destId="{A76EE5BB-CBA4-4DD9-BFB7-3F3F246C9BF0}" srcOrd="3" destOrd="0" presId="urn:microsoft.com/office/officeart/2005/8/layout/vList5"/>
    <dgm:cxn modelId="{0E61B63F-E2EB-4D09-BFCB-243A36232949}" type="presParOf" srcId="{D5935282-3C7C-4F88-A1AE-C27DB8591514}" destId="{2BB2A428-FB05-47E5-AC5F-C6A7936A9AC0}" srcOrd="4" destOrd="0" presId="urn:microsoft.com/office/officeart/2005/8/layout/vList5"/>
    <dgm:cxn modelId="{63573916-F39F-4B2C-8610-40564E79D42D}" type="presParOf" srcId="{2BB2A428-FB05-47E5-AC5F-C6A7936A9AC0}" destId="{B093CE78-670B-40EB-95CF-315E334D550F}" srcOrd="0" destOrd="0" presId="urn:microsoft.com/office/officeart/2005/8/layout/vList5"/>
    <dgm:cxn modelId="{E5FDCDF1-AB2E-4BD8-85DA-FCB064782077}" type="presParOf" srcId="{2BB2A428-FB05-47E5-AC5F-C6A7936A9AC0}" destId="{64028F0D-BE57-4642-92F7-303D4E45C52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406C3-FC80-4468-A55B-122D744D43F0}">
      <dsp:nvSpPr>
        <dsp:cNvPr id="0" name=""/>
        <dsp:cNvSpPr/>
      </dsp:nvSpPr>
      <dsp:spPr>
        <a:xfrm rot="5400000">
          <a:off x="5396017" y="-2109322"/>
          <a:ext cx="1098009" cy="5595315"/>
        </a:xfrm>
        <a:prstGeom prst="round2Same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100000"/>
            </a:lnSpc>
            <a:spcBef>
              <a:spcPct val="0"/>
            </a:spcBef>
            <a:spcAft>
              <a:spcPct val="15000"/>
            </a:spcAft>
            <a:buChar char="••"/>
          </a:pPr>
          <a:r>
            <a:rPr lang="ru-RU" altLang="zh-CN" sz="3200" kern="1200">
              <a:latin typeface="Times New Roman" panose="02020603050405020304" pitchFamily="18" charset="0"/>
              <a:cs typeface="Times New Roman" panose="02020603050405020304" pitchFamily="18" charset="0"/>
            </a:rPr>
            <a:t>мимика, поза</a:t>
          </a:r>
          <a:endParaRPr lang="zh-CN" altLang="en-US" sz="3200" kern="1200">
            <a:latin typeface="Times New Roman" panose="02020603050405020304" pitchFamily="18" charset="0"/>
            <a:cs typeface="Times New Roman" panose="02020603050405020304" pitchFamily="18" charset="0"/>
          </a:endParaRPr>
        </a:p>
        <a:p>
          <a:pPr marL="285750" lvl="1" indent="-285750" algn="l" defTabSz="1422400">
            <a:lnSpc>
              <a:spcPct val="100000"/>
            </a:lnSpc>
            <a:spcBef>
              <a:spcPct val="0"/>
            </a:spcBef>
            <a:spcAft>
              <a:spcPct val="15000"/>
            </a:spcAft>
            <a:buChar char="••"/>
          </a:pPr>
          <a:r>
            <a:rPr lang="ru-RU" altLang="zh-CN" sz="3200" kern="1200" dirty="0">
              <a:latin typeface="Times New Roman" panose="02020603050405020304" pitchFamily="18" charset="0"/>
              <a:cs typeface="Times New Roman" panose="02020603050405020304" pitchFamily="18" charset="0"/>
            </a:rPr>
            <a:t>одежда, </a:t>
          </a:r>
          <a:r>
            <a:rPr lang="ru-RU" altLang="zh-CN" sz="3200" kern="1200" dirty="0" smtClean="0">
              <a:latin typeface="Times New Roman" panose="02020603050405020304" pitchFamily="18" charset="0"/>
              <a:cs typeface="Times New Roman" panose="02020603050405020304" pitchFamily="18" charset="0"/>
            </a:rPr>
            <a:t>её </a:t>
          </a:r>
          <a:r>
            <a:rPr lang="ru-RU" altLang="zh-CN" sz="3200" kern="1200" dirty="0">
              <a:latin typeface="Times New Roman" panose="02020603050405020304" pitchFamily="18" charset="0"/>
              <a:cs typeface="Times New Roman" panose="02020603050405020304" pitchFamily="18" charset="0"/>
            </a:rPr>
            <a:t>цвета</a:t>
          </a:r>
        </a:p>
      </dsp:txBody>
      <dsp:txXfrm rot="-5400000">
        <a:off x="3147364" y="192931"/>
        <a:ext cx="5541715" cy="990809"/>
      </dsp:txXfrm>
    </dsp:sp>
    <dsp:sp modelId="{96BE2B31-D87C-43E1-BE64-4C27B13F4AA4}">
      <dsp:nvSpPr>
        <dsp:cNvPr id="0" name=""/>
        <dsp:cNvSpPr/>
      </dsp:nvSpPr>
      <dsp:spPr>
        <a:xfrm>
          <a:off x="0" y="2079"/>
          <a:ext cx="3147364" cy="137251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100000"/>
            </a:lnSpc>
            <a:spcBef>
              <a:spcPct val="0"/>
            </a:spcBef>
            <a:spcAft>
              <a:spcPct val="35000"/>
            </a:spcAft>
          </a:pPr>
          <a:r>
            <a:rPr lang="ru-RU" altLang="zh-CN" sz="3600" kern="1200">
              <a:latin typeface="Times New Roman" panose="02020603050405020304" pitchFamily="18" charset="0"/>
              <a:cs typeface="Times New Roman" panose="02020603050405020304" pitchFamily="18" charset="0"/>
            </a:rPr>
            <a:t>Визуальный</a:t>
          </a:r>
        </a:p>
      </dsp:txBody>
      <dsp:txXfrm>
        <a:off x="67000" y="69079"/>
        <a:ext cx="3013364" cy="1238511"/>
      </dsp:txXfrm>
    </dsp:sp>
    <dsp:sp modelId="{6EB2A58E-CA03-4F76-94B6-D8FE50231963}">
      <dsp:nvSpPr>
        <dsp:cNvPr id="0" name=""/>
        <dsp:cNvSpPr/>
      </dsp:nvSpPr>
      <dsp:spPr>
        <a:xfrm rot="5400000">
          <a:off x="5396017" y="-668185"/>
          <a:ext cx="1098009" cy="5595315"/>
        </a:xfrm>
        <a:prstGeom prst="round2Same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100000"/>
            </a:lnSpc>
            <a:spcBef>
              <a:spcPct val="0"/>
            </a:spcBef>
            <a:spcAft>
              <a:spcPct val="15000"/>
            </a:spcAft>
            <a:buChar char="••"/>
          </a:pPr>
          <a:r>
            <a:rPr lang="ru-RU" altLang="zh-CN" sz="3200" kern="1200">
              <a:latin typeface="Times New Roman" panose="02020603050405020304" pitchFamily="18" charset="0"/>
              <a:cs typeface="Times New Roman" panose="02020603050405020304" pitchFamily="18" charset="0"/>
            </a:rPr>
            <a:t>интонация</a:t>
          </a:r>
          <a:endParaRPr lang="zh-CN" altLang="en-US" sz="3200" kern="1200">
            <a:latin typeface="Times New Roman" panose="02020603050405020304" pitchFamily="18" charset="0"/>
            <a:cs typeface="Times New Roman" panose="02020603050405020304" pitchFamily="18" charset="0"/>
          </a:endParaRPr>
        </a:p>
        <a:p>
          <a:pPr marL="285750" lvl="1" indent="-285750" algn="l" defTabSz="1422400">
            <a:lnSpc>
              <a:spcPct val="100000"/>
            </a:lnSpc>
            <a:spcBef>
              <a:spcPct val="0"/>
            </a:spcBef>
            <a:spcAft>
              <a:spcPct val="15000"/>
            </a:spcAft>
            <a:buChar char="••"/>
          </a:pPr>
          <a:r>
            <a:rPr lang="ru-RU" altLang="zh-CN" sz="3200" kern="1200">
              <a:latin typeface="Times New Roman" panose="02020603050405020304" pitchFamily="18" charset="0"/>
              <a:cs typeface="Times New Roman" panose="02020603050405020304" pitchFamily="18" charset="0"/>
            </a:rPr>
            <a:t>громкость речи и темп</a:t>
          </a:r>
        </a:p>
      </dsp:txBody>
      <dsp:txXfrm rot="-5400000">
        <a:off x="3147364" y="1634068"/>
        <a:ext cx="5541715" cy="990809"/>
      </dsp:txXfrm>
    </dsp:sp>
    <dsp:sp modelId="{EBD335B5-8308-49CB-9630-99D852747B1F}">
      <dsp:nvSpPr>
        <dsp:cNvPr id="0" name=""/>
        <dsp:cNvSpPr/>
      </dsp:nvSpPr>
      <dsp:spPr>
        <a:xfrm>
          <a:off x="0" y="1443216"/>
          <a:ext cx="3147364" cy="137251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100000"/>
            </a:lnSpc>
            <a:spcBef>
              <a:spcPct val="0"/>
            </a:spcBef>
            <a:spcAft>
              <a:spcPct val="35000"/>
            </a:spcAft>
          </a:pPr>
          <a:r>
            <a:rPr lang="ru-RU" altLang="zh-CN" sz="3600" kern="1200">
              <a:latin typeface="Times New Roman" panose="02020603050405020304" pitchFamily="18" charset="0"/>
              <a:cs typeface="Times New Roman" panose="02020603050405020304" pitchFamily="18" charset="0"/>
            </a:rPr>
            <a:t>Аудиальный</a:t>
          </a:r>
        </a:p>
      </dsp:txBody>
      <dsp:txXfrm>
        <a:off x="67000" y="1510216"/>
        <a:ext cx="3013364" cy="1238511"/>
      </dsp:txXfrm>
    </dsp:sp>
    <dsp:sp modelId="{64028F0D-BE57-4642-92F7-303D4E45C524}">
      <dsp:nvSpPr>
        <dsp:cNvPr id="0" name=""/>
        <dsp:cNvSpPr/>
      </dsp:nvSpPr>
      <dsp:spPr>
        <a:xfrm rot="5400000">
          <a:off x="5396017" y="772952"/>
          <a:ext cx="1098009" cy="5595315"/>
        </a:xfrm>
        <a:prstGeom prst="round2Same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ct val="100000"/>
            </a:lnSpc>
            <a:spcBef>
              <a:spcPct val="0"/>
            </a:spcBef>
            <a:spcAft>
              <a:spcPct val="15000"/>
            </a:spcAft>
            <a:buChar char="••"/>
          </a:pPr>
          <a:r>
            <a:rPr lang="ru-RU" altLang="zh-CN" sz="2600" kern="1200">
              <a:latin typeface="Times New Roman" panose="02020603050405020304" pitchFamily="18" charset="0"/>
              <a:cs typeface="Times New Roman" panose="02020603050405020304" pitchFamily="18" charset="0"/>
            </a:rPr>
            <a:t>общительность, доброжелательность</a:t>
          </a:r>
          <a:endParaRPr lang="zh-CN" altLang="en-US" sz="2600" kern="1200">
            <a:latin typeface="Times New Roman" panose="02020603050405020304" pitchFamily="18" charset="0"/>
            <a:cs typeface="Times New Roman" panose="02020603050405020304" pitchFamily="18" charset="0"/>
          </a:endParaRPr>
        </a:p>
        <a:p>
          <a:pPr marL="228600" lvl="1" indent="-228600" algn="l" defTabSz="1155700">
            <a:lnSpc>
              <a:spcPct val="100000"/>
            </a:lnSpc>
            <a:spcBef>
              <a:spcPct val="0"/>
            </a:spcBef>
            <a:spcAft>
              <a:spcPct val="15000"/>
            </a:spcAft>
            <a:buChar char="••"/>
          </a:pPr>
          <a:r>
            <a:rPr lang="ru-RU" altLang="zh-CN" sz="2600" kern="1200" dirty="0" err="1" smtClean="0">
              <a:latin typeface="Times New Roman" panose="02020603050405020304" pitchFamily="18" charset="0"/>
              <a:cs typeface="Times New Roman" panose="02020603050405020304" pitchFamily="18" charset="0"/>
            </a:rPr>
            <a:t>эмпатия</a:t>
          </a:r>
          <a:r>
            <a:rPr lang="ru-RU" altLang="zh-CN" sz="2600" kern="1200" dirty="0">
              <a:latin typeface="Times New Roman" panose="02020603050405020304" pitchFamily="18" charset="0"/>
              <a:cs typeface="Times New Roman" panose="02020603050405020304" pitchFamily="18" charset="0"/>
            </a:rPr>
            <a:t>, этикет</a:t>
          </a:r>
        </a:p>
      </dsp:txBody>
      <dsp:txXfrm rot="-5400000">
        <a:off x="3147364" y="3075205"/>
        <a:ext cx="5541715" cy="990809"/>
      </dsp:txXfrm>
    </dsp:sp>
    <dsp:sp modelId="{B093CE78-670B-40EB-95CF-315E334D550F}">
      <dsp:nvSpPr>
        <dsp:cNvPr id="0" name=""/>
        <dsp:cNvSpPr/>
      </dsp:nvSpPr>
      <dsp:spPr>
        <a:xfrm>
          <a:off x="0" y="2884353"/>
          <a:ext cx="3147364" cy="1372511"/>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100000"/>
            </a:lnSpc>
            <a:spcBef>
              <a:spcPct val="0"/>
            </a:spcBef>
            <a:spcAft>
              <a:spcPct val="35000"/>
            </a:spcAft>
          </a:pPr>
          <a:r>
            <a:rPr lang="ru-RU" altLang="zh-CN" sz="2700" kern="1200" dirty="0">
              <a:latin typeface="Times New Roman" panose="02020603050405020304" pitchFamily="18" charset="0"/>
              <a:cs typeface="Times New Roman" panose="02020603050405020304" pitchFamily="18" charset="0"/>
            </a:rPr>
            <a:t>Подсознательное восприятие человека</a:t>
          </a:r>
        </a:p>
      </dsp:txBody>
      <dsp:txXfrm>
        <a:off x="67000" y="2951353"/>
        <a:ext cx="3013364" cy="123851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652B2-8C6E-419B-8E93-813F678ADC08}" type="datetimeFigureOut">
              <a:rPr lang="ru-RU" smtClean="0"/>
              <a:pPr/>
              <a:t>15.11.2023</a:t>
            </a:fld>
            <a:endParaRPr lang="ru-RU"/>
          </a:p>
        </p:txBody>
      </p:sp>
      <p:sp>
        <p:nvSpPr>
          <p:cNvPr id="4" name="Образ слайда 3"/>
          <p:cNvSpPr>
            <a:spLocks noGrp="1" noRot="1" noChangeAspect="1"/>
          </p:cNvSpPr>
          <p:nvPr>
            <p:ph type="sldImg" idx="2"/>
          </p:nvPr>
        </p:nvSpPr>
        <p:spPr>
          <a:xfrm>
            <a:off x="1120569" y="1143000"/>
            <a:ext cx="4616863"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6DC3D-C717-495C-B489-C044A339A551}" type="slidenum">
              <a:rPr lang="ru-RU" smtClean="0"/>
              <a:pPr/>
              <a:t>‹#›</a:t>
            </a:fld>
            <a:endParaRPr lang="ru-RU"/>
          </a:p>
        </p:txBody>
      </p:sp>
    </p:spTree>
    <p:extLst>
      <p:ext uri="{BB962C8B-B14F-4D97-AF65-F5344CB8AC3E}">
        <p14:creationId xmlns:p14="http://schemas.microsoft.com/office/powerpoint/2010/main" val="3519650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1. </a:t>
            </a:r>
            <a:r>
              <a:rPr lang="ru-RU" altLang="en-US" dirty="0" smtClean="0"/>
              <a:t>Приветствие, </a:t>
            </a:r>
            <a:r>
              <a:rPr lang="ru-RU" altLang="en-US" dirty="0"/>
              <a:t>Упражнение «А вы обо </a:t>
            </a:r>
            <a:r>
              <a:rPr lang="ru-RU" altLang="en-US" dirty="0" smtClean="0"/>
              <a:t>мне</a:t>
            </a:r>
            <a:r>
              <a:rPr lang="ru-RU" altLang="en-US" baseline="0" dirty="0" smtClean="0"/>
              <a:t> </a:t>
            </a:r>
            <a:r>
              <a:rPr lang="ru-RU" altLang="en-US" dirty="0" smtClean="0"/>
              <a:t>не </a:t>
            </a:r>
            <a:r>
              <a:rPr lang="ru-RU" altLang="en-US" dirty="0"/>
              <a:t>знали…»</a:t>
            </a:r>
          </a:p>
          <a:p>
            <a:r>
              <a:rPr lang="ru-RU" altLang="en-US" dirty="0"/>
              <a:t>Цель: познакомить участников тренинга.</a:t>
            </a:r>
          </a:p>
          <a:p>
            <a:r>
              <a:rPr lang="ru-RU" altLang="en-US" dirty="0"/>
              <a:t>Психолог «Сейчас я дам одному из участников мяч. Он </a:t>
            </a:r>
            <a:r>
              <a:rPr lang="ru-RU" altLang="en-US" dirty="0" smtClean="0"/>
              <a:t>называет своё </a:t>
            </a:r>
            <a:r>
              <a:rPr lang="ru-RU" altLang="en-US" dirty="0"/>
              <a:t>имя и </a:t>
            </a:r>
            <a:r>
              <a:rPr lang="ru-RU" altLang="en-US" dirty="0" smtClean="0"/>
              <a:t>начнёт </a:t>
            </a:r>
            <a:r>
              <a:rPr lang="ru-RU" altLang="en-US" dirty="0"/>
              <a:t>игру со слов: «А вы обо мне не знали, что…» и расскажет какой-нибудь факт о себе. Далее он бросит мяч другому человеку, который должен назвать свое имя и сообщить какой-нибудь факт о себе. Затем он должен кинуть мяч другому игроку».</a:t>
            </a:r>
          </a:p>
          <a:p>
            <a:endParaRPr lang="ru-RU" altLang="en-US" dirty="0"/>
          </a:p>
          <a:p>
            <a:endParaRPr lang="ru-RU"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Модель BOFF</a:t>
            </a:r>
          </a:p>
          <a:p>
            <a:r>
              <a:rPr lang="ru-RU" altLang="en-US" dirty="0"/>
              <a:t>Другая модель корректирующей обратной связи, СХОЖАЯ С ТЕХНИКОЙ я- высказывание — BOFF. Она включает в себя четыре элементов:</a:t>
            </a:r>
          </a:p>
          <a:p>
            <a:r>
              <a:rPr lang="ru-RU" altLang="en-US" dirty="0" err="1"/>
              <a:t>Behaviour</a:t>
            </a:r>
            <a:r>
              <a:rPr lang="ru-RU" altLang="en-US" dirty="0"/>
              <a:t> (поведение) — перечисление действий сотрудника, которые привели к проблеме;</a:t>
            </a:r>
          </a:p>
          <a:p>
            <a:r>
              <a:rPr lang="ru-RU" altLang="en-US" dirty="0" err="1"/>
              <a:t>Outcome</a:t>
            </a:r>
            <a:r>
              <a:rPr lang="ru-RU" altLang="en-US" dirty="0"/>
              <a:t> (результат) — описание возникшую проблему;</a:t>
            </a:r>
          </a:p>
          <a:p>
            <a:r>
              <a:rPr lang="ru-RU" altLang="en-US" dirty="0" err="1"/>
              <a:t>Feelings</a:t>
            </a:r>
            <a:r>
              <a:rPr lang="ru-RU" altLang="en-US" dirty="0"/>
              <a:t> (чувства) — выражение отношения к произошедшему;</a:t>
            </a:r>
          </a:p>
          <a:p>
            <a:r>
              <a:rPr lang="ru-RU" altLang="en-US" dirty="0" err="1"/>
              <a:t>Future</a:t>
            </a:r>
            <a:r>
              <a:rPr lang="ru-RU" altLang="en-US" dirty="0"/>
              <a:t> (будущее) — поиск возможностей для предотвращения подобных ситуаций в будущем. </a:t>
            </a:r>
            <a:endParaRPr lang="ru-RU" altLang="en-US" dirty="0" smtClean="0"/>
          </a:p>
          <a:p>
            <a:endParaRPr lang="ru-RU" altLang="en-US" dirty="0"/>
          </a:p>
          <a:p>
            <a:r>
              <a:rPr lang="ru-RU" altLang="en-US" b="1" dirty="0"/>
              <a:t>Упражнение: Приведите пример со своей практики, где вы могли бы </a:t>
            </a:r>
            <a:r>
              <a:rPr lang="ru-RU" altLang="en-US" b="1" dirty="0" smtClean="0"/>
              <a:t>использовать </a:t>
            </a:r>
            <a:r>
              <a:rPr lang="ru-RU" altLang="en-US" b="1" dirty="0"/>
              <a:t>данную модель.</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20775" y="1143000"/>
            <a:ext cx="4616450" cy="3086100"/>
          </a:xfrm>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Общаясь с родителями, нужно помнить, что в общении существуют свои закономерности. Основа отношения к нам человека закладывается в первые 15 секунд! Для того чтобы благополучно пройти через «минное поле» этих первых секунд, необходимо применить «Правило трех плюсов».</a:t>
            </a:r>
          </a:p>
          <a:p>
            <a:r>
              <a:rPr lang="ru-RU" sz="1200" b="1" kern="1200" dirty="0" smtClean="0">
                <a:solidFill>
                  <a:schemeClr val="tx1"/>
                </a:solidFill>
                <a:effectLst/>
                <a:latin typeface="+mn-lt"/>
                <a:ea typeface="+mn-ea"/>
                <a:cs typeface="+mn-cs"/>
              </a:rPr>
              <a:t>"Правило трёх плюсов":</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Для того чтобы люди хотели с вами общаться, мы сами должны демонстрировать свою готовность общаться с ними. И собеседник должен это видеть. Необходима искренняя, доброжелательная</a:t>
            </a:r>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улыбка</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Улыбка ничего не стоит, но много даёт. Она обогащает тех, кто её получает, не обедняя при этом тех, кто ею одаривает. Она длится мгновение, а в памяти остаётся порой навсегда. Она порождает атмосферу доброжелательности в деловых</a:t>
            </a:r>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взаимоотношениях</a:t>
            </a:r>
            <a:r>
              <a:rPr lang="ru-RU"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 Имя человека</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 это самый сладостный и самый важный для него звук на любом языке. Важно использовать имя и отчество при приветствии. Не просто кивнуть или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сказать:</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a:t>
            </a:r>
            <a:r>
              <a:rPr lang="ru-RU" sz="1200" kern="1200" dirty="0" err="1" smtClean="0">
                <a:solidFill>
                  <a:schemeClr val="tx1"/>
                </a:solidFill>
                <a:effectLst/>
                <a:latin typeface="+mn-lt"/>
                <a:ea typeface="+mn-ea"/>
                <a:cs typeface="+mn-cs"/>
              </a:rPr>
              <a:t>Здрасьте</a:t>
            </a:r>
            <a:r>
              <a:rPr lang="ru-RU" sz="1200" kern="1200" dirty="0" smtClean="0">
                <a:solidFill>
                  <a:schemeClr val="tx1"/>
                </a:solidFill>
                <a:effectLst/>
                <a:latin typeface="+mn-lt"/>
                <a:ea typeface="+mn-ea"/>
                <a:cs typeface="+mn-cs"/>
              </a:rPr>
              <a:t>!», а</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«Здравствуйте Анна Ивановна!»</a:t>
            </a:r>
          </a:p>
          <a:p>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Во время конфликтов, желая снять их остроту, люди подсознательно начинают использовать имя своего собеседника</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(прийти к согласию можно значительно быстрее). Потому что часто нам нужно не столько настоять на своём, сколько увидеть, что люди к нам прислушиваются, услышать при этом своё имя.</a:t>
            </a:r>
          </a:p>
          <a:p>
            <a:r>
              <a:rPr lang="ru-RU"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общении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наиболее применим косвенный</a:t>
            </a:r>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комплимент</a:t>
            </a:r>
            <a:r>
              <a:rPr lang="ru-RU" sz="1200" kern="1200" dirty="0" smtClean="0">
                <a:solidFill>
                  <a:schemeClr val="tx1"/>
                </a:solidFill>
                <a:effectLst/>
                <a:latin typeface="+mn-lt"/>
                <a:ea typeface="+mn-ea"/>
                <a:cs typeface="+mn-cs"/>
              </a:rPr>
              <a:t>: мы хвалим не самого человека, а то, что ему дорого, -</a:t>
            </a:r>
            <a:r>
              <a:rPr lang="en-US" sz="1200" kern="120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его ребёнка</a:t>
            </a:r>
            <a:r>
              <a:rPr lang="ru-RU"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Загруженные, усталые после работы родители особенно уязвимы в отношении хорошего и плохого поведения ребёнка. Поэтому не стоит акцентировать внимание на плохом. Сначала нужно рассказать об успехах и только в конце тактично можно поведать о проблемных сторонах ребёнка.</a:t>
            </a:r>
          </a:p>
          <a:p>
            <a:r>
              <a:rPr lang="ru-RU" sz="1200" kern="1200" dirty="0" smtClean="0">
                <a:solidFill>
                  <a:schemeClr val="tx1"/>
                </a:solidFill>
                <a:effectLst/>
                <a:latin typeface="+mn-lt"/>
                <a:ea typeface="+mn-ea"/>
                <a:cs typeface="+mn-cs"/>
              </a:rPr>
              <a:t> </a:t>
            </a:r>
          </a:p>
        </p:txBody>
      </p:sp>
      <p:sp>
        <p:nvSpPr>
          <p:cNvPr id="4" name="Номер слайда 3"/>
          <p:cNvSpPr>
            <a:spLocks noGrp="1"/>
          </p:cNvSpPr>
          <p:nvPr>
            <p:ph type="sldNum" sz="quarter" idx="10"/>
          </p:nvPr>
        </p:nvSpPr>
        <p:spPr/>
        <p:txBody>
          <a:bodyPr/>
          <a:lstStyle/>
          <a:p>
            <a:fld id="{2E591DA6-1A23-4800-B1D5-E33DCE18410F}"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Один восточный властелин увидел страшный сон, будто у него выпали один за другим все зубы. В сильном волнении он позвал к себе толкователя снов. Тот выслушал его </a:t>
            </a:r>
            <a:r>
              <a:rPr lang="ru-RU" altLang="en-US" dirty="0" smtClean="0"/>
              <a:t>сказал</a:t>
            </a:r>
            <a:r>
              <a:rPr lang="ru-RU" altLang="en-US" dirty="0"/>
              <a:t>:</a:t>
            </a:r>
          </a:p>
          <a:p>
            <a:r>
              <a:rPr lang="ru-RU" altLang="en-US" dirty="0"/>
              <a:t>- Повелитель, я должен сообщить тебе печальную весть. Ты потеряешь одного за другим всех своих близких.</a:t>
            </a:r>
          </a:p>
          <a:p>
            <a:r>
              <a:rPr lang="ru-RU" altLang="en-US" dirty="0"/>
              <a:t>Эти слова вызвали гнев властелина. Он велел бросить в тюрьму несчастного и позвать другого толкователя, который, выслушав сон, сказал:</a:t>
            </a:r>
          </a:p>
          <a:p>
            <a:r>
              <a:rPr lang="ru-RU" altLang="en-US" dirty="0"/>
              <a:t>- Я счастлив сообщить тебе радостную весть - ты переживёшь всех своих родных.</a:t>
            </a:r>
          </a:p>
          <a:p>
            <a:r>
              <a:rPr lang="ru-RU" altLang="en-US" dirty="0"/>
              <a:t>Властелин был обрадован и щедро наградил его за это предсказание. Придворные очень удивились.</a:t>
            </a:r>
          </a:p>
          <a:p>
            <a:r>
              <a:rPr lang="ru-RU" altLang="en-US" dirty="0"/>
              <a:t>- Ведь ты сказал ему то же самое, что и твой бедный предшественник, так почему же он был наказан, а ты вознаграждён? - спрашивали они.</a:t>
            </a:r>
          </a:p>
          <a:p>
            <a:r>
              <a:rPr lang="ru-RU" altLang="en-US" dirty="0"/>
              <a:t>На что последовал ответ:</a:t>
            </a:r>
          </a:p>
          <a:p>
            <a:r>
              <a:rPr lang="ru-RU" altLang="en-US" dirty="0"/>
              <a:t>- Мы оба одинаково истолковали сон. Но самое главное, не что сказать, а как </a:t>
            </a:r>
            <a:r>
              <a:rPr lang="ru-RU" altLang="en-US" dirty="0" smtClean="0"/>
              <a:t>сказать!</a:t>
            </a:r>
            <a:endParaRPr lang="ru-RU"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20775" y="1143000"/>
            <a:ext cx="4616450" cy="3086100"/>
          </a:xfrm>
        </p:spPr>
      </p:sp>
      <p:sp>
        <p:nvSpPr>
          <p:cNvPr id="3" name="Заметки 2"/>
          <p:cNvSpPr>
            <a:spLocks noGrp="1"/>
          </p:cNvSpPr>
          <p:nvPr>
            <p:ph type="body" idx="1"/>
          </p:nvPr>
        </p:nvSpPr>
        <p:spPr/>
        <p:txBody>
          <a:bodyPr>
            <a:normAutofit/>
          </a:bodyPr>
          <a:lstStyle/>
          <a:p>
            <a:r>
              <a:rPr lang="ru-RU" dirty="0" smtClean="0"/>
              <a:t>Успехов вам в вашей </a:t>
            </a:r>
            <a:r>
              <a:rPr lang="ru-RU" smtClean="0"/>
              <a:t>педагогической деятельности!</a:t>
            </a:r>
            <a:endParaRPr lang="ru-RU" dirty="0"/>
          </a:p>
        </p:txBody>
      </p:sp>
      <p:sp>
        <p:nvSpPr>
          <p:cNvPr id="4" name="Номер слайда 3"/>
          <p:cNvSpPr>
            <a:spLocks noGrp="1"/>
          </p:cNvSpPr>
          <p:nvPr>
            <p:ph type="sldNum" sz="quarter" idx="10"/>
          </p:nvPr>
        </p:nvSpPr>
        <p:spPr/>
        <p:txBody>
          <a:bodyPr/>
          <a:lstStyle/>
          <a:p>
            <a:fld id="{C6C6DC3D-C717-495C-B489-C044A339A551}" type="slidenum">
              <a:rPr lang="ru-RU" smtClean="0"/>
              <a:pPr/>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Дейл Карнеги писал, что карьерные успехи человека на 80% зависят от его умения общаться и только на 20% - от уровня его профессионализма. И сегодня наша встреча с вами посвящена такой теме как </a:t>
            </a:r>
            <a:r>
              <a:rPr lang="ru-RU"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Эффективная коммуникация и </a:t>
            </a:r>
            <a:r>
              <a:rPr lang="ru-RU" b="1" dirty="0" err="1"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самопрезентация</a:t>
            </a:r>
            <a:r>
              <a:rPr lang="ru-RU"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педагога основа продуктивного взаимодействия с детьми и родителями. </a:t>
            </a:r>
            <a:r>
              <a:rPr lang="ru-RU"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И мы поговорим с вами почему эффективное общение и взамодействие с родителями и воспитанниками очень важно и значимо в работе педагога.</a:t>
            </a:r>
            <a:endParaRPr lang="ru-RU"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Уважаемые педагоги, подумайте и продолжите фразу </a:t>
            </a:r>
            <a:r>
              <a:rPr lang="ru-RU" altLang="en-US" b="1" dirty="0"/>
              <a:t>«Продуктивное взаимодействие с родителями обучающихся это....». </a:t>
            </a:r>
            <a:r>
              <a:rPr lang="ru-RU" altLang="en-US" dirty="0"/>
              <a:t>(Варианты участников семинар). Это участие в общей деятельности, сотрудничество, установление взаимоотношений родителей и детей, создание комфортных условий для </a:t>
            </a:r>
            <a:r>
              <a:rPr lang="ru-RU" altLang="en-US" dirty="0" smtClean="0"/>
              <a:t>ребенка </a:t>
            </a:r>
            <a:r>
              <a:rPr lang="ru-RU" altLang="en-US" dirty="0"/>
              <a:t>в семье, а также всестороннее систематическое изучение семьи, особенностей и условий воспитания. </a:t>
            </a:r>
            <a:r>
              <a:rPr lang="ru-RU" altLang="en-US" b="1" dirty="0" smtClean="0"/>
              <a:t>Без </a:t>
            </a:r>
            <a:r>
              <a:rPr lang="ru-RU" altLang="en-US" b="1" dirty="0"/>
              <a:t>чего не возможно продуктивное взаимодействие с родителями </a:t>
            </a:r>
            <a:r>
              <a:rPr lang="ru-RU" altLang="en-US" b="1" dirty="0" smtClean="0"/>
              <a:t>воспитанников ? </a:t>
            </a:r>
            <a:r>
              <a:rPr lang="ru-RU" altLang="en-US" b="1" dirty="0"/>
              <a:t>(</a:t>
            </a:r>
            <a:r>
              <a:rPr lang="ru-RU" altLang="en-US" dirty="0"/>
              <a:t>без эффективной коммуникации (коммуникативные умения педагога), бесконфликтного общения, </a:t>
            </a:r>
            <a:r>
              <a:rPr lang="ru-RU" altLang="en-US" dirty="0" err="1"/>
              <a:t>самопрезентации</a:t>
            </a:r>
            <a:r>
              <a:rPr lang="ru-RU" altLang="en-US" dirty="0"/>
              <a:t> педагога). </a:t>
            </a:r>
            <a:endParaRPr lang="ru-RU" altLang="en-US" dirty="0" smtClean="0"/>
          </a:p>
          <a:p>
            <a:endParaRPr lang="ru-RU" altLang="en-US" dirty="0" smtClean="0"/>
          </a:p>
          <a:p>
            <a:pPr marL="152400" marR="47625" lvl="0" indent="0" algn="l" defTabSz="914400" rtl="0" eaLnBrk="1" fontAlgn="auto" latinLnBrk="0" hangingPunct="1">
              <a:lnSpc>
                <a:spcPct val="115000"/>
              </a:lnSpc>
              <a:spcBef>
                <a:spcPts val="300"/>
              </a:spcBef>
              <a:spcAft>
                <a:spcPts val="300"/>
              </a:spcAft>
              <a:buClrTx/>
              <a:buSzTx/>
              <a:buFontTx/>
              <a:buNone/>
              <a:tabLst/>
              <a:defRPr/>
            </a:pP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20775" y="1143000"/>
            <a:ext cx="4616450" cy="3086100"/>
          </a:xfrm>
        </p:spPr>
      </p:sp>
      <p:sp>
        <p:nvSpPr>
          <p:cNvPr id="3" name="Заметки 2"/>
          <p:cNvSpPr>
            <a:spLocks noGrp="1"/>
          </p:cNvSpPr>
          <p:nvPr>
            <p:ph type="body" idx="1"/>
          </p:nvPr>
        </p:nvSpPr>
        <p:spPr/>
        <p:txBody>
          <a:bodyPr/>
          <a:lstStyle/>
          <a:p>
            <a:pPr marL="0" marR="46990" lvl="0" indent="0" algn="l" defTabSz="914400" rtl="0" eaLnBrk="1" fontAlgn="auto" latinLnBrk="0" hangingPunct="1">
              <a:lnSpc>
                <a:spcPct val="115000"/>
              </a:lnSpc>
              <a:spcBef>
                <a:spcPts val="300"/>
              </a:spcBef>
              <a:spcAft>
                <a:spcPts val="30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Итак, давайте подумаем: что значит само по себе слово воспитатель. И перед вами первая буква «В» (педагоги называют слова на букву «В», относящиеся к качествам воспитателя). По щелчку появляется расшифровка буквы «В» и </a:t>
            </a:r>
            <a:r>
              <a:rPr kumimoji="0" lang="ru-RU" sz="1200" b="0" i="0" u="none" strike="noStrike" kern="1200" cap="none" spc="0" normalizeH="0" baseline="0" noProof="0" dirty="0" err="1" smtClean="0">
                <a:ln>
                  <a:noFill/>
                </a:ln>
                <a:solidFill>
                  <a:prstClr val="black"/>
                </a:solidFill>
                <a:effectLst/>
                <a:uLnTx/>
                <a:uFillTx/>
                <a:latin typeface="Times New Roman"/>
                <a:ea typeface="Times New Roman"/>
                <a:cs typeface="Times New Roman"/>
              </a:rPr>
              <a:t>тд</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В</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внимание, воспитанность, внешность, вежливость, впечатлительность</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О</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ответственность, обоснованность, оригинальность, опыт, организованность</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С</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справедливость, смекалистый, смышленый, сногсшибательный, самостоятельный</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П</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правдивость, педагогичность, прекрасный</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И</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искренность, интеллигентность, интерес</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Т</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толерантность, требовательность, </a:t>
            </a:r>
            <a:r>
              <a:rPr kumimoji="0" lang="ru-RU" sz="1200" b="0" i="0" u="none" strike="noStrike" kern="1200" cap="none" spc="0" normalizeH="0" baseline="0" noProof="0" dirty="0" err="1" smtClean="0">
                <a:ln>
                  <a:noFill/>
                </a:ln>
                <a:solidFill>
                  <a:prstClr val="black"/>
                </a:solidFill>
                <a:effectLst/>
                <a:uLnTx/>
                <a:uFillTx/>
                <a:latin typeface="Times New Roman"/>
                <a:ea typeface="Times New Roman"/>
                <a:cs typeface="Times New Roman"/>
              </a:rPr>
              <a:t>талант,терпимый</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А</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артистизм, азарт, активность, </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Т </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трудолюбие, </a:t>
            </a:r>
            <a:r>
              <a:rPr kumimoji="0" lang="ru-RU" sz="1200" b="0" i="0" u="none" strike="noStrike" kern="1200" cap="none" spc="0" normalizeH="0" baseline="0" noProof="0" dirty="0" err="1" smtClean="0">
                <a:ln>
                  <a:noFill/>
                </a:ln>
                <a:solidFill>
                  <a:prstClr val="black"/>
                </a:solidFill>
                <a:effectLst/>
                <a:uLnTx/>
                <a:uFillTx/>
                <a:latin typeface="Times New Roman"/>
                <a:ea typeface="Times New Roman"/>
                <a:cs typeface="Times New Roman"/>
              </a:rPr>
              <a:t>тактичность,темпераментность</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Е</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еще доброжелательность, естественный</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Л</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любовь, любопытность, легкий (на </a:t>
            </a:r>
            <a:r>
              <a:rPr kumimoji="0" lang="ru-RU" sz="1200" b="0" i="0" u="none" strike="noStrike" kern="1200" cap="none" spc="0" normalizeH="0" baseline="0" noProof="0" dirty="0" err="1" smtClean="0">
                <a:ln>
                  <a:noFill/>
                </a:ln>
                <a:solidFill>
                  <a:prstClr val="black"/>
                </a:solidFill>
                <a:effectLst/>
                <a:uLnTx/>
                <a:uFillTx/>
                <a:latin typeface="Times New Roman"/>
                <a:ea typeface="Times New Roman"/>
                <a:cs typeface="Times New Roman"/>
              </a:rPr>
              <a:t>подьём</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a:t>
            </a:r>
            <a:r>
              <a:rPr kumimoji="0" lang="ru-RU" sz="1200" b="1" i="0" u="none" strike="noStrike" kern="1200" cap="none" spc="0" normalizeH="0" baseline="0" noProof="0" dirty="0" smtClean="0">
                <a:ln>
                  <a:noFill/>
                </a:ln>
                <a:solidFill>
                  <a:prstClr val="black"/>
                </a:solidFill>
                <a:effectLst/>
                <a:uLnTx/>
                <a:uFillTx/>
                <a:latin typeface="Times New Roman"/>
                <a:ea typeface="Times New Roman"/>
                <a:cs typeface="Times New Roman"/>
              </a:rPr>
              <a:t>Ь</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 мягкость, лояльность.</a:t>
            </a:r>
            <a:endParaRPr kumimoji="0" lang="ru-RU" sz="1050" b="0" i="0" u="none" strike="noStrike" kern="1200" cap="none" spc="0" normalizeH="0" baseline="0" noProof="0" dirty="0" smtClean="0">
              <a:ln>
                <a:noFill/>
              </a:ln>
              <a:solidFill>
                <a:prstClr val="black"/>
              </a:solidFill>
              <a:effectLst/>
              <a:uLnTx/>
              <a:uFillTx/>
              <a:latin typeface="+mn-lt"/>
              <a:ea typeface="Calibri"/>
              <a:cs typeface="Times New Roman"/>
            </a:endParaRPr>
          </a:p>
          <a:p>
            <a:pPr marL="15240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Calibri"/>
                <a:cs typeface="Times New Roman"/>
              </a:rPr>
              <a:t>Каждый из воспитателей стремится </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создать для своих детей атмосферу любви и радости, сделать их жизнь интересней и содержательней. Потому что как и всё живое тянется к доброму, светлому, так и наши дети. Поэтому имидж педагога и соответствие его личностных качеств данной профессии играют важную роль в успешности педагога.</a:t>
            </a:r>
          </a:p>
          <a:p>
            <a:endParaRPr lang="ru-RU" dirty="0"/>
          </a:p>
        </p:txBody>
      </p:sp>
      <p:sp>
        <p:nvSpPr>
          <p:cNvPr id="4" name="Номер слайда 3"/>
          <p:cNvSpPr>
            <a:spLocks noGrp="1"/>
          </p:cNvSpPr>
          <p:nvPr>
            <p:ph type="sldNum" sz="quarter" idx="10"/>
          </p:nvPr>
        </p:nvSpPr>
        <p:spPr/>
        <p:txBody>
          <a:bodyPr/>
          <a:lstStyle/>
          <a:p>
            <a:fld id="{C6C6DC3D-C717-495C-B489-C044A339A551}" type="slidenum">
              <a:rPr lang="ru-RU" smtClean="0"/>
              <a:pPr/>
              <a:t>4</a:t>
            </a:fld>
            <a:endParaRPr lang="ru-RU"/>
          </a:p>
        </p:txBody>
      </p:sp>
    </p:spTree>
    <p:extLst>
      <p:ext uri="{BB962C8B-B14F-4D97-AF65-F5344CB8AC3E}">
        <p14:creationId xmlns:p14="http://schemas.microsoft.com/office/powerpoint/2010/main" val="2887130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14363" y="744538"/>
            <a:ext cx="5568950" cy="3722687"/>
          </a:xfrm>
        </p:spPr>
      </p:sp>
      <p:sp>
        <p:nvSpPr>
          <p:cNvPr id="3" name="Заметки 2"/>
          <p:cNvSpPr>
            <a:spLocks noGrp="1"/>
          </p:cNvSpPr>
          <p:nvPr>
            <p:ph type="body" idx="1"/>
          </p:nvPr>
        </p:nvSpPr>
        <p:spPr/>
        <p:txBody>
          <a:bodyPr/>
          <a:lstStyle/>
          <a:p>
            <a:pPr algn="just">
              <a:spcAft>
                <a:spcPts val="0"/>
              </a:spcAft>
            </a:pPr>
            <a:r>
              <a:rPr lang="ru-RU" altLang="en-US" dirty="0" err="1">
                <a:sym typeface="+mn-ea"/>
              </a:rPr>
              <a:t>Самопрезентация</a:t>
            </a:r>
            <a:r>
              <a:rPr lang="ru-RU" altLang="en-US" dirty="0">
                <a:sym typeface="+mn-ea"/>
              </a:rPr>
              <a:t> - это представление собственного образа с целью создания у окружающих определенного впечатления. Презентация - испытанный способ привлечения внимания. Деловая </a:t>
            </a:r>
            <a:r>
              <a:rPr lang="ru-RU" altLang="en-US" dirty="0" err="1">
                <a:sym typeface="+mn-ea"/>
              </a:rPr>
              <a:t>самопрезентация</a:t>
            </a:r>
            <a:r>
              <a:rPr lang="ru-RU" altLang="en-US" dirty="0">
                <a:sym typeface="+mn-ea"/>
              </a:rPr>
              <a:t>, когда вы кратко рассказываете о себе во время встречи или собеседования - пример представления себя как специалиста. </a:t>
            </a:r>
            <a:endParaRPr lang="ru-RU" altLang="en-US" dirty="0"/>
          </a:p>
          <a:p>
            <a:pPr algn="just">
              <a:spcAft>
                <a:spcPts val="0"/>
              </a:spcAft>
            </a:pPr>
            <a:r>
              <a:rPr lang="ru-RU" sz="1200" b="1" dirty="0" smtClean="0">
                <a:effectLst/>
                <a:latin typeface="Times New Roman" panose="02020603050405020304"/>
                <a:ea typeface="Times New Roman" panose="02020603050405020304"/>
              </a:rPr>
              <a:t>Имидж педагога</a:t>
            </a:r>
            <a:r>
              <a:rPr lang="ru-RU" sz="1200" dirty="0" smtClean="0">
                <a:effectLst/>
                <a:latin typeface="Times New Roman" panose="02020603050405020304"/>
                <a:ea typeface="Times New Roman" panose="02020603050405020304"/>
              </a:rPr>
              <a:t> – это инструментарий, использующий голос, пластику, мимику, внешние данные в качестве воздействия на воспитанников и родителей. Внешняя привлекательность педагога в ДОУ важна для более быстрой адаптации ребёнка к коллективу.</a:t>
            </a:r>
            <a:endParaRPr lang="ru-RU" sz="1100" dirty="0" smtClean="0">
              <a:effectLst/>
              <a:latin typeface="Times New Roman" panose="02020603050405020304"/>
              <a:ea typeface="Times New Roman" panose="02020603050405020304"/>
            </a:endParaRPr>
          </a:p>
          <a:p>
            <a:pPr algn="just">
              <a:spcAft>
                <a:spcPts val="0"/>
              </a:spcAft>
            </a:pPr>
            <a:r>
              <a:rPr lang="ru-RU" sz="1200" dirty="0" smtClean="0">
                <a:effectLst/>
                <a:latin typeface="Times New Roman" panose="02020603050405020304"/>
                <a:ea typeface="Times New Roman" panose="02020603050405020304"/>
              </a:rPr>
              <a:t>Неосязаемый имидж отражается в ощущениях, ответной реакции родителей и детей на осязаемое, на внешний и внутренний имидж. Он определяется степенью удовлетворенности родителей и желанием детей посещать детский сад.</a:t>
            </a:r>
            <a:endParaRPr lang="ru-RU" sz="1100" dirty="0" smtClean="0">
              <a:effectLst/>
              <a:latin typeface="Times New Roman" panose="02020603050405020304"/>
              <a:ea typeface="Times New Roman" panose="020206030504050203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200" b="0" i="1" u="none" strike="noStrike" kern="1200" cap="none" spc="0" normalizeH="0" baseline="0" noProof="0" dirty="0" smtClean="0">
              <a:ln>
                <a:noFill/>
              </a:ln>
              <a:solidFill>
                <a:prstClr val="black"/>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Предлагаем сыграть в игру </a:t>
            </a:r>
            <a:r>
              <a:rPr kumimoji="0" lang="ru-RU" sz="1200" b="0" i="1" u="none" strike="noStrike" kern="1200" cap="none" spc="0" normalizeH="0" baseline="0" noProof="0" dirty="0" smtClean="0">
                <a:ln>
                  <a:noFill/>
                </a:ln>
                <a:solidFill>
                  <a:prstClr val="black"/>
                </a:solidFill>
                <a:effectLst/>
                <a:uLnTx/>
                <a:uFillTx/>
                <a:latin typeface="Times New Roman"/>
                <a:ea typeface="+mn-ea"/>
                <a:cs typeface="+mn-cs"/>
              </a:rPr>
              <a:t>«</a:t>
            </a:r>
            <a:r>
              <a:rPr kumimoji="0" lang="ru-RU" sz="1200" b="0" i="1" u="none" strike="noStrike" kern="1200" cap="none" spc="0" normalizeH="0" baseline="0" noProof="0" dirty="0" err="1" smtClean="0">
                <a:ln>
                  <a:noFill/>
                </a:ln>
                <a:solidFill>
                  <a:prstClr val="black"/>
                </a:solidFill>
                <a:effectLst/>
                <a:uLnTx/>
                <a:uFillTx/>
                <a:latin typeface="Times New Roman"/>
                <a:ea typeface="+mn-ea"/>
                <a:cs typeface="+mn-cs"/>
              </a:rPr>
              <a:t>Хвасты</a:t>
            </a:r>
            <a:r>
              <a:rPr kumimoji="0" lang="ru-RU" sz="1200" b="0" i="1" u="none" strike="noStrike" kern="1200" cap="none" spc="0" normalizeH="0" baseline="0" noProof="0" dirty="0" smtClean="0">
                <a:ln>
                  <a:noFill/>
                </a:ln>
                <a:solidFill>
                  <a:prstClr val="black"/>
                </a:solidFill>
                <a:effectLst/>
                <a:uLnTx/>
                <a:uFillTx/>
                <a:latin typeface="Times New Roman"/>
                <a:ea typeface="+mn-ea"/>
                <a:cs typeface="+mn-cs"/>
              </a:rPr>
              <a:t>».</a:t>
            </a:r>
            <a:r>
              <a:rPr kumimoji="0" lang="ru-RU" sz="1200" b="0" i="0" u="none" strike="noStrike" kern="1200" cap="none" spc="0" normalizeH="0" baseline="0" noProof="0" dirty="0" smtClean="0">
                <a:ln>
                  <a:noFill/>
                </a:ln>
                <a:solidFill>
                  <a:prstClr val="black"/>
                </a:solidFill>
                <a:effectLst/>
                <a:uLnTx/>
                <a:uFillTx/>
                <a:latin typeface="Times New Roman"/>
                <a:ea typeface="+mn-ea"/>
                <a:cs typeface="+mn-cs"/>
              </a:rPr>
              <a:t> Каждый участник хвастается коллегам «Я могу похвастать тем, что…»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mn-ea"/>
                <a:cs typeface="+mn-cs"/>
              </a:rPr>
              <a:t>Умение делиться радостью, находить позитивное в жизни и т.д.</a:t>
            </a:r>
          </a:p>
          <a:p>
            <a:pPr marL="0" marR="0" lvl="0" indent="0" algn="l" defTabSz="914400" rtl="0" eaLnBrk="1" fontAlgn="auto" latinLnBrk="0" hangingPunct="1">
              <a:lnSpc>
                <a:spcPct val="100000"/>
              </a:lnSpc>
              <a:spcBef>
                <a:spcPts val="0"/>
              </a:spcBef>
              <a:spcAft>
                <a:spcPts val="0"/>
              </a:spcAft>
              <a:buClrTx/>
              <a:buSzTx/>
              <a:buFontTx/>
              <a:buNone/>
              <a:tabLst/>
              <a:defRPr/>
            </a:pPr>
            <a:r>
              <a:rPr lang="ru-RU" b="0" i="0" dirty="0" smtClean="0">
                <a:solidFill>
                  <a:srgbClr val="2C2D2E"/>
                </a:solidFill>
                <a:effectLst/>
                <a:latin typeface="Arial"/>
              </a:rPr>
              <a:t>(это была мини-</a:t>
            </a:r>
            <a:r>
              <a:rPr lang="ru-RU" b="0" i="0" dirty="0" err="1" smtClean="0">
                <a:solidFill>
                  <a:srgbClr val="2C2D2E"/>
                </a:solidFill>
                <a:effectLst/>
                <a:latin typeface="Arial"/>
              </a:rPr>
              <a:t>самопрезентация</a:t>
            </a:r>
            <a:r>
              <a:rPr lang="ru-RU" b="0" i="0" dirty="0" smtClean="0">
                <a:solidFill>
                  <a:srgbClr val="2C2D2E"/>
                </a:solidFill>
                <a:effectLst/>
                <a:latin typeface="Arial"/>
              </a:rPr>
              <a:t> себя с положительной стороны,</a:t>
            </a:r>
            <a:r>
              <a:rPr lang="ru-RU" dirty="0" smtClean="0"/>
              <a:t/>
            </a:r>
            <a:br>
              <a:rPr lang="ru-RU" dirty="0" smtClean="0"/>
            </a:br>
            <a:r>
              <a:rPr lang="ru-RU" b="0" i="0" dirty="0" smtClean="0">
                <a:solidFill>
                  <a:srgbClr val="2C2D2E"/>
                </a:solidFill>
                <a:effectLst/>
                <a:latin typeface="Arial"/>
              </a:rPr>
              <a:t>поговорить с педагогами, что важно и интересно было услышать, на что</a:t>
            </a:r>
            <a:r>
              <a:rPr lang="ru-RU" dirty="0" smtClean="0"/>
              <a:t/>
            </a:r>
            <a:br>
              <a:rPr lang="ru-RU" dirty="0" smtClean="0"/>
            </a:br>
            <a:r>
              <a:rPr lang="ru-RU" b="0" i="0" dirty="0" smtClean="0">
                <a:solidFill>
                  <a:srgbClr val="2C2D2E"/>
                </a:solidFill>
                <a:effectLst/>
                <a:latin typeface="Arial"/>
              </a:rPr>
              <a:t>педагоги обращали внимание в первую очередь? Какое впечатление у вас сложилось о собеседнике? (выслушиваются мнения педагогов))</a:t>
            </a:r>
            <a:endParaRPr kumimoji="0" lang="ru-RU" sz="1200" b="0" i="0" u="none" strike="noStrike" kern="1200" cap="none" spc="0" normalizeH="0" baseline="0" noProof="0" dirty="0" smtClean="0">
              <a:ln>
                <a:noFill/>
              </a:ln>
              <a:solidFill>
                <a:prstClr val="black"/>
              </a:solidFill>
              <a:effectLst/>
              <a:uLnTx/>
              <a:uFillTx/>
              <a:latin typeface="Times New Roman"/>
              <a:ea typeface="+mn-ea"/>
              <a:cs typeface="+mn-cs"/>
            </a:endParaRPr>
          </a:p>
          <a:p>
            <a:pPr algn="just">
              <a:spcAft>
                <a:spcPts val="0"/>
              </a:spcAft>
            </a:pPr>
            <a:endParaRPr lang="ru-RU" sz="1200" b="1" dirty="0" smtClean="0">
              <a:effectLst/>
              <a:latin typeface="Times New Roman" panose="02020603050405020304"/>
              <a:ea typeface="Times New Roman" panose="02020603050405020304"/>
            </a:endParaRPr>
          </a:p>
          <a:p>
            <a:pPr marL="0" marR="47625" lvl="0" indent="0" algn="l" defTabSz="914400" rtl="0" eaLnBrk="1" fontAlgn="auto" latinLnBrk="0" hangingPunct="1">
              <a:lnSpc>
                <a:spcPct val="115000"/>
              </a:lnSpc>
              <a:spcBef>
                <a:spcPts val="300"/>
              </a:spcBef>
              <a:spcAft>
                <a:spcPts val="30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Понятие "имидж" можно трактовать как восприятие нас другими людьми, наше публичное "я". Это цельное понятие, состоящее из отдельных компонентов, внешняя сторона которых всегда отражает внутреннее содержание. Про удачный имидж можно сказать, что это лучший вариант самоподачи, </a:t>
            </a:r>
            <a:r>
              <a:rPr kumimoji="0" lang="ru-RU" sz="1200" b="0" i="0" u="none" strike="noStrike" kern="1200" cap="none" spc="0" normalizeH="0" baseline="0" noProof="0" dirty="0" err="1" smtClean="0">
                <a:ln>
                  <a:noFill/>
                </a:ln>
                <a:solidFill>
                  <a:prstClr val="black"/>
                </a:solidFill>
                <a:effectLst/>
                <a:uLnTx/>
                <a:uFillTx/>
                <a:latin typeface="Times New Roman"/>
                <a:ea typeface="Times New Roman"/>
                <a:cs typeface="Times New Roman"/>
              </a:rPr>
              <a:t>самопрезентации</a:t>
            </a:r>
            <a:r>
              <a:rPr kumimoji="0" lang="ru-RU" sz="1200" b="0" i="0" u="none" strike="noStrike" kern="1200" cap="none" spc="0" normalizeH="0" baseline="0" noProof="0" dirty="0" smtClean="0">
                <a:ln>
                  <a:noFill/>
                </a:ln>
                <a:solidFill>
                  <a:prstClr val="black"/>
                </a:solidFill>
                <a:effectLst/>
                <a:uLnTx/>
                <a:uFillTx/>
                <a:latin typeface="Times New Roman"/>
                <a:ea typeface="Times New Roman"/>
                <a:cs typeface="Times New Roman"/>
              </a:rPr>
              <a:t>. Создание его, как правило, требует интеллектуальных усилий, развивающих личность.</a:t>
            </a:r>
            <a:endParaRPr lang="ru-RU" sz="1200" b="1" dirty="0" smtClean="0">
              <a:effectLst/>
              <a:latin typeface="Times New Roman" panose="02020603050405020304"/>
              <a:ea typeface="Times New Roman" panose="02020603050405020304"/>
            </a:endParaRPr>
          </a:p>
          <a:p>
            <a:pPr algn="just">
              <a:spcAft>
                <a:spcPts val="0"/>
              </a:spcAft>
            </a:pPr>
            <a:endParaRPr lang="ru-RU" sz="1200" b="1" dirty="0" smtClean="0">
              <a:effectLst/>
              <a:latin typeface="Times New Roman" panose="02020603050405020304"/>
              <a:ea typeface="Times New Roman" panose="02020603050405020304"/>
            </a:endParaRPr>
          </a:p>
          <a:p>
            <a:pPr algn="just">
              <a:spcAft>
                <a:spcPts val="0"/>
              </a:spcAft>
            </a:pPr>
            <a:endParaRPr lang="ru-RU" sz="1200" b="1" dirty="0" smtClean="0">
              <a:effectLst/>
              <a:latin typeface="Times New Roman" panose="02020603050405020304"/>
              <a:ea typeface="Times New Roman" panose="02020603050405020304"/>
            </a:endParaRPr>
          </a:p>
          <a:p>
            <a:endParaRPr lang="ru-RU" dirty="0"/>
          </a:p>
        </p:txBody>
      </p:sp>
      <p:sp>
        <p:nvSpPr>
          <p:cNvPr id="4" name="Номер слайда 3"/>
          <p:cNvSpPr>
            <a:spLocks noGrp="1"/>
          </p:cNvSpPr>
          <p:nvPr>
            <p:ph type="sldNum" sz="quarter" idx="10"/>
          </p:nvPr>
        </p:nvSpPr>
        <p:spPr/>
        <p:txBody>
          <a:bodyPr/>
          <a:lstStyle/>
          <a:p>
            <a:fld id="{49913469-43F6-42D8-AEBF-EAEEF856A628}"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altLang="en-US" dirty="0"/>
              <a:t>Эффективная коммуникация это способность доносить правильную информацию до собеседника для получения нужного результата. В работе педагога она играет важную роль. На слайде перед вами представлены составляющие эффективной </a:t>
            </a:r>
            <a:r>
              <a:rPr lang="ru-RU" altLang="en-US" dirty="0" smtClean="0"/>
              <a:t>коммуникации. (Пояснили</a:t>
            </a:r>
            <a:r>
              <a:rPr lang="ru-RU" altLang="en-US" baseline="0" dirty="0" smtClean="0"/>
              <a:t> несколько пунктов</a:t>
            </a:r>
            <a:r>
              <a:rPr lang="ru-RU" altLang="en-US" dirty="0" smtClean="0"/>
              <a:t>)</a:t>
            </a:r>
          </a:p>
          <a:p>
            <a:endParaRPr lang="ru-RU" sz="1200" i="1" dirty="0" smtClean="0">
              <a:effectLst/>
              <a:latin typeface="Times New Roman"/>
            </a:endParaRPr>
          </a:p>
          <a:p>
            <a:endParaRPr lang="ru-RU" altLang="en-US" dirty="0" smtClean="0"/>
          </a:p>
          <a:p>
            <a:endParaRPr lang="ru-RU"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r>
              <a:rPr lang="ru-RU" dirty="0" smtClean="0">
                <a:latin typeface="Times New Roman" panose="02020603050405020304" pitchFamily="18" charset="0"/>
                <a:cs typeface="Times New Roman" panose="02020603050405020304" pitchFamily="18" charset="0"/>
                <a:sym typeface="+mn-ea"/>
              </a:rPr>
              <a:t>Педагогу  важно знать, что эффективность </a:t>
            </a:r>
            <a:r>
              <a:rPr lang="ru-RU" dirty="0">
                <a:latin typeface="Times New Roman" panose="02020603050405020304" pitchFamily="18" charset="0"/>
                <a:cs typeface="Times New Roman" panose="02020603050405020304" pitchFamily="18" charset="0"/>
                <a:sym typeface="+mn-ea"/>
              </a:rPr>
              <a:t>коммуникации зависит от того, насколько между вами и </a:t>
            </a:r>
            <a:r>
              <a:rPr lang="ru-RU" dirty="0" smtClean="0">
                <a:latin typeface="Times New Roman" panose="02020603050405020304" pitchFamily="18" charset="0"/>
                <a:cs typeface="Times New Roman" panose="02020603050405020304" pitchFamily="18" charset="0"/>
                <a:sym typeface="+mn-ea"/>
              </a:rPr>
              <a:t>другими</a:t>
            </a:r>
            <a:r>
              <a:rPr lang="ru-RU" baseline="0" dirty="0" smtClean="0">
                <a:latin typeface="Times New Roman" panose="02020603050405020304" pitchFamily="18" charset="0"/>
                <a:cs typeface="Times New Roman" panose="02020603050405020304" pitchFamily="18" charset="0"/>
                <a:sym typeface="+mn-ea"/>
              </a:rPr>
              <a:t> </a:t>
            </a:r>
            <a:r>
              <a:rPr lang="ru-RU" dirty="0" smtClean="0">
                <a:latin typeface="Times New Roman" panose="02020603050405020304" pitchFamily="18" charset="0"/>
                <a:cs typeface="Times New Roman" panose="02020603050405020304" pitchFamily="18" charset="0"/>
                <a:sym typeface="+mn-ea"/>
              </a:rPr>
              <a:t>установлено </a:t>
            </a:r>
            <a:r>
              <a:rPr lang="ru-RU" dirty="0">
                <a:latin typeface="Times New Roman" panose="02020603050405020304" pitchFamily="18" charset="0"/>
                <a:cs typeface="Times New Roman" panose="02020603050405020304" pitchFamily="18" charset="0"/>
                <a:sym typeface="+mn-ea"/>
              </a:rPr>
              <a:t>доверие.</a:t>
            </a:r>
            <a:r>
              <a:rPr lang="ru-RU" b="1" i="1" dirty="0">
                <a:latin typeface="Arial" panose="020B0604020202020204" pitchFamily="34" charset="0"/>
                <a:cs typeface="Arial" panose="020B0604020202020204" pitchFamily="34" charset="0"/>
                <a:sym typeface="+mn-ea"/>
              </a:rPr>
              <a:t/>
            </a:r>
            <a:br>
              <a:rPr lang="ru-RU" b="1" i="1" dirty="0">
                <a:latin typeface="Arial" panose="020B0604020202020204" pitchFamily="34" charset="0"/>
                <a:cs typeface="Arial" panose="020B0604020202020204" pitchFamily="34" charset="0"/>
                <a:sym typeface="+mn-ea"/>
              </a:rPr>
            </a:br>
            <a:endParaRPr lang="ru-RU"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pPr marL="342900" lvl="0" indent="-342900" algn="l"/>
            <a:r>
              <a:rPr lang="ru-RU" dirty="0" smtClean="0">
                <a:solidFill>
                  <a:prstClr val="black"/>
                </a:solidFill>
                <a:latin typeface="Times New Roman" panose="02020603050405020304" pitchFamily="18" charset="0"/>
                <a:cs typeface="Times New Roman" panose="02020603050405020304" pitchFamily="18" charset="0"/>
                <a:sym typeface="+mn-ea"/>
              </a:rPr>
              <a:t>Техника «Я - высказывание». Эффективный приём в общении, смягчающий эмоциональное напряжение и предупреждающий возникновение конфликтных ситуаций. </a:t>
            </a:r>
            <a:endParaRPr lang="ru-RU" dirty="0" smtClean="0">
              <a:solidFill>
                <a:prstClr val="black"/>
              </a:solidFill>
              <a:latin typeface="Times New Roman" panose="02020603050405020304" pitchFamily="18" charset="0"/>
              <a:cs typeface="Times New Roman" panose="02020603050405020304" pitchFamily="18" charset="0"/>
            </a:endParaRPr>
          </a:p>
          <a:p>
            <a:pPr marL="342900" lvl="0" indent="-342900" algn="l"/>
            <a:r>
              <a:rPr lang="ru-RU" dirty="0" smtClean="0">
                <a:solidFill>
                  <a:prstClr val="black"/>
                </a:solidFill>
                <a:latin typeface="Times New Roman" panose="02020603050405020304" pitchFamily="18" charset="0"/>
                <a:cs typeface="Times New Roman" panose="02020603050405020304" pitchFamily="18" charset="0"/>
                <a:sym typeface="+mn-ea"/>
              </a:rPr>
              <a:t>Она не содержит негативной оценки и обвинений другого человека. </a:t>
            </a:r>
            <a:endParaRPr lang="ru-RU" dirty="0" smtClean="0">
              <a:solidFill>
                <a:prstClr val="black"/>
              </a:solidFill>
              <a:latin typeface="Times New Roman" panose="02020603050405020304" pitchFamily="18" charset="0"/>
              <a:cs typeface="Times New Roman" panose="02020603050405020304" pitchFamily="18" charset="0"/>
            </a:endParaRPr>
          </a:p>
          <a:p>
            <a:pPr marL="342900" lvl="0" indent="-342900" algn="l"/>
            <a:r>
              <a:rPr lang="ru-RU" dirty="0" smtClean="0">
                <a:solidFill>
                  <a:prstClr val="black"/>
                </a:solidFill>
                <a:latin typeface="Times New Roman" panose="02020603050405020304" pitchFamily="18" charset="0"/>
                <a:cs typeface="Times New Roman" panose="02020603050405020304" pitchFamily="18" charset="0"/>
                <a:sym typeface="+mn-ea"/>
              </a:rPr>
              <a:t>Она помогает точно выразить свои чувства при сообщении родителям о произошедшем конфликте с ребёнком или при построении коммуникации с</a:t>
            </a:r>
            <a:r>
              <a:rPr lang="ru-RU" baseline="0" dirty="0" smtClean="0">
                <a:solidFill>
                  <a:prstClr val="black"/>
                </a:solidFill>
                <a:latin typeface="Times New Roman" panose="02020603050405020304" pitchFamily="18" charset="0"/>
                <a:cs typeface="Times New Roman" panose="02020603050405020304" pitchFamily="18" charset="0"/>
                <a:sym typeface="+mn-ea"/>
              </a:rPr>
              <a:t> </a:t>
            </a:r>
            <a:r>
              <a:rPr lang="ru-RU" dirty="0" smtClean="0">
                <a:solidFill>
                  <a:prstClr val="black"/>
                </a:solidFill>
                <a:latin typeface="Times New Roman" panose="02020603050405020304" pitchFamily="18" charset="0"/>
                <a:cs typeface="Times New Roman" panose="02020603050405020304" pitchFamily="18" charset="0"/>
                <a:sym typeface="+mn-ea"/>
              </a:rPr>
              <a:t>коллегами. </a:t>
            </a:r>
            <a:endParaRPr lang="ru-RU"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щающий образ слайда 1"/>
          <p:cNvSpPr>
            <a:spLocks noGrp="1" noRot="1" noChangeAspect="1"/>
          </p:cNvSpPr>
          <p:nvPr>
            <p:ph type="sldImg" idx="2"/>
          </p:nvPr>
        </p:nvSpPr>
        <p:spPr>
          <a:xfrm>
            <a:off x="1120775" y="1143000"/>
            <a:ext cx="4616450" cy="3086100"/>
          </a:xfrm>
        </p:spPr>
      </p:sp>
      <p:sp>
        <p:nvSpPr>
          <p:cNvPr id="3" name="Замещающий текст 2"/>
          <p:cNvSpPr>
            <a:spLocks noGrp="1"/>
          </p:cNvSpPr>
          <p:nvPr>
            <p:ph type="body" idx="3"/>
          </p:nvPr>
        </p:nvSpPr>
        <p:spPr/>
        <p:txBody>
          <a:bodyPr/>
          <a:lstStyle/>
          <a:p>
            <a:pPr marL="342900" lvl="0" indent="-342900" algn="l"/>
            <a:r>
              <a:rPr lang="ru-RU" dirty="0" smtClean="0">
                <a:solidFill>
                  <a:prstClr val="black"/>
                </a:solidFill>
                <a:latin typeface="Times New Roman" panose="02020603050405020304" pitchFamily="18" charset="0"/>
                <a:cs typeface="Times New Roman" panose="02020603050405020304" pitchFamily="18" charset="0"/>
                <a:sym typeface="+mn-ea"/>
              </a:rPr>
              <a:t> </a:t>
            </a:r>
            <a:r>
              <a:rPr lang="ru-RU" b="1" dirty="0" smtClean="0">
                <a:solidFill>
                  <a:prstClr val="black"/>
                </a:solidFill>
                <a:latin typeface="Times New Roman" panose="02020603050405020304" pitchFamily="18" charset="0"/>
                <a:cs typeface="Times New Roman" panose="02020603050405020304" pitchFamily="18" charset="0"/>
                <a:sym typeface="+mn-ea"/>
              </a:rPr>
              <a:t>Упражнение Перефразировать в Я - высказывание. </a:t>
            </a:r>
            <a:r>
              <a:rPr lang="ru-RU" b="0" dirty="0" smtClean="0">
                <a:solidFill>
                  <a:prstClr val="black"/>
                </a:solidFill>
                <a:latin typeface="Times New Roman" panose="02020603050405020304" pitchFamily="18" charset="0"/>
                <a:cs typeface="Times New Roman" panose="02020603050405020304" pitchFamily="18" charset="0"/>
                <a:sym typeface="+mn-ea"/>
              </a:rPr>
              <a:t>Педагоги приглашаются за три стола,</a:t>
            </a:r>
            <a:r>
              <a:rPr lang="ru-RU" b="0" baseline="0" dirty="0" smtClean="0">
                <a:solidFill>
                  <a:prstClr val="black"/>
                </a:solidFill>
                <a:latin typeface="Times New Roman" panose="02020603050405020304" pitchFamily="18" charset="0"/>
                <a:cs typeface="Times New Roman" panose="02020603050405020304" pitchFamily="18" charset="0"/>
                <a:sym typeface="+mn-ea"/>
              </a:rPr>
              <a:t> и получают задание на листочках.</a:t>
            </a:r>
            <a:endParaRPr lang="ru-RU" b="0" dirty="0" smtClean="0">
              <a:solidFill>
                <a:prstClr val="black"/>
              </a:solidFill>
              <a:latin typeface="Times New Roman" panose="02020603050405020304" pitchFamily="18" charset="0"/>
              <a:cs typeface="Times New Roman" panose="02020603050405020304" pitchFamily="18" charset="0"/>
            </a:endParaRPr>
          </a:p>
          <a:p>
            <a:pPr marL="342900" lvl="0" indent="-342900" algn="l"/>
            <a:endParaRPr lang="ru-RU"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69501" y="1122363"/>
            <a:ext cx="8721011"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82502" y="3602038"/>
            <a:ext cx="76950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42323" y="365125"/>
            <a:ext cx="221231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05376" y="365125"/>
            <a:ext cx="6508696"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00033" y="1709740"/>
            <a:ext cx="8849261"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700033" y="4589465"/>
            <a:ext cx="8849261"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705376" y="1825625"/>
            <a:ext cx="436050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194131" y="1825625"/>
            <a:ext cx="4360506"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706712" y="365127"/>
            <a:ext cx="8849261"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06713" y="1681163"/>
            <a:ext cx="43404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706713" y="2505075"/>
            <a:ext cx="4340466"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94132" y="1681163"/>
            <a:ext cx="43618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194132" y="2505075"/>
            <a:ext cx="436184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6712" y="457200"/>
            <a:ext cx="3309121"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361842" y="987427"/>
            <a:ext cx="519413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6712" y="2057400"/>
            <a:ext cx="330912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6712" y="457200"/>
            <a:ext cx="3309121"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361842" y="987427"/>
            <a:ext cx="5194132"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06712" y="2057400"/>
            <a:ext cx="330912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3BFE0D2-871F-4AD2-B4AE-EC32AE497478}" type="datetimeFigureOut">
              <a:rPr lang="ru-RU" smtClean="0"/>
              <a:pPr/>
              <a:t>15.11.2023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D2F04B7-480D-401B-95F9-4D460C85C8A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5376" y="365127"/>
            <a:ext cx="8849261"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05376" y="1825625"/>
            <a:ext cx="8849261"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05376" y="6356352"/>
            <a:ext cx="230850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FE0D2-871F-4AD2-B4AE-EC32AE497478}" type="datetimeFigureOut">
              <a:rPr lang="ru-RU" smtClean="0"/>
              <a:pPr/>
              <a:t>15.11.2023</a:t>
            </a:fld>
            <a:endParaRPr lang="ru-RU"/>
          </a:p>
        </p:txBody>
      </p:sp>
      <p:sp>
        <p:nvSpPr>
          <p:cNvPr id="5" name="Footer Placeholder 4"/>
          <p:cNvSpPr>
            <a:spLocks noGrp="1"/>
          </p:cNvSpPr>
          <p:nvPr>
            <p:ph type="ftr" sz="quarter" idx="3"/>
          </p:nvPr>
        </p:nvSpPr>
        <p:spPr>
          <a:xfrm>
            <a:off x="3398630" y="6356352"/>
            <a:ext cx="346275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246134" y="6356352"/>
            <a:ext cx="23085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F04B7-480D-401B-95F9-4D460C85C8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он для слайда в презентации - 66 фот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26001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153160" y="2741295"/>
            <a:ext cx="8405495" cy="1757045"/>
          </a:xfrm>
        </p:spPr>
        <p:txBody>
          <a:bodyPr>
            <a:noAutofit/>
          </a:bodyPr>
          <a:lstStyle/>
          <a:p>
            <a: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a:r>
            <a:b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br>
            <a: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a:r>
            <a:b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br>
            <a: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a:r>
            <a:b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br>
            <a: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a:r>
            <a:br>
              <a:rPr lang="ru-RU" sz="36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br>
            <a:r>
              <a:rPr lang="ru-RU" sz="32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Эффективная коммуникация и </a:t>
            </a:r>
            <a:r>
              <a:rPr lang="ru-RU" sz="3200" b="1" dirty="0" err="1"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самопрезентация</a:t>
            </a:r>
            <a:r>
              <a:rPr lang="ru-RU" sz="3200" b="1" dirty="0" smtClean="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педагога основа продуктивного взаимодействия с детьми и родителями</a:t>
            </a:r>
            <a:r>
              <a:rPr lang="ru-RU" sz="2800" b="1" dirty="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t/>
            </a:r>
            <a:br>
              <a:rPr lang="ru-RU" sz="2800" b="1" dirty="0">
                <a:solidFill>
                  <a:prstClr val="black"/>
                </a:solidFill>
                <a:latin typeface="Times New Roman" panose="02020603050405020304" pitchFamily="18" charset="0"/>
                <a:ea typeface="Times New Roman" panose="02020603050405020304"/>
                <a:cs typeface="Times New Roman" panose="02020603050405020304" pitchFamily="18" charset="0"/>
                <a:sym typeface="+mn-ea"/>
              </a:rPr>
            </a:br>
            <a:endParaRPr lang="ru-RU" sz="2800" b="1" dirty="0">
              <a:solidFill>
                <a:prstClr val="black"/>
              </a:solidFill>
              <a:latin typeface="Times New Roman" panose="02020603050405020304" pitchFamily="18" charset="0"/>
              <a:ea typeface="Times New Roman" panose="02020603050405020304"/>
              <a:cs typeface="Times New Roman" panose="02020603050405020304" pitchFamily="18" charset="0"/>
              <a:sym typeface="+mn-ea"/>
            </a:endParaRPr>
          </a:p>
        </p:txBody>
      </p:sp>
      <p:sp>
        <p:nvSpPr>
          <p:cNvPr id="3" name="Подзаголовок 2"/>
          <p:cNvSpPr>
            <a:spLocks noGrp="1"/>
          </p:cNvSpPr>
          <p:nvPr>
            <p:ph type="subTitle" idx="1"/>
          </p:nvPr>
        </p:nvSpPr>
        <p:spPr>
          <a:xfrm>
            <a:off x="4723882" y="5096253"/>
            <a:ext cx="5375818" cy="1180722"/>
          </a:xfrm>
        </p:spPr>
        <p:txBody>
          <a:bodyPr>
            <a:normAutofit fontScale="92500" lnSpcReduction="10000"/>
          </a:bodyPr>
          <a:lstStyle/>
          <a:p>
            <a:r>
              <a:rPr lang="ru-RU" dirty="0">
                <a:latin typeface="Times New Roman" panose="02020603050405020304" pitchFamily="18" charset="0"/>
                <a:cs typeface="Times New Roman" panose="02020603050405020304" pitchFamily="18" charset="0"/>
              </a:rPr>
              <a:t>Подготовили </a:t>
            </a:r>
            <a:r>
              <a:rPr lang="ru-RU" dirty="0" smtClean="0">
                <a:latin typeface="Times New Roman" panose="02020603050405020304" pitchFamily="18" charset="0"/>
                <a:cs typeface="Times New Roman" panose="02020603050405020304" pitchFamily="18" charset="0"/>
              </a:rPr>
              <a:t>педагоги-психологи:</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Анастасия Васильевна Кобзарь</a:t>
            </a:r>
          </a:p>
          <a:p>
            <a:r>
              <a:rPr lang="ru-RU" dirty="0">
                <a:latin typeface="Times New Roman" panose="02020603050405020304" pitchFamily="18" charset="0"/>
                <a:cs typeface="Times New Roman" panose="02020603050405020304" pitchFamily="18" charset="0"/>
              </a:rPr>
              <a:t>Асель </a:t>
            </a:r>
            <a:r>
              <a:rPr lang="ru-RU" dirty="0" err="1">
                <a:latin typeface="Times New Roman" panose="02020603050405020304" pitchFamily="18" charset="0"/>
                <a:cs typeface="Times New Roman" panose="02020603050405020304" pitchFamily="18" charset="0"/>
              </a:rPr>
              <a:t>Амангельдовна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Каленова</a:t>
            </a:r>
            <a:endParaRPr lang="ru-RU" dirty="0">
              <a:latin typeface="Times New Roman" panose="02020603050405020304" pitchFamily="18" charset="0"/>
              <a:cs typeface="Times New Roman" panose="02020603050405020304" pitchFamily="18" charset="0"/>
            </a:endParaRPr>
          </a:p>
        </p:txBody>
      </p:sp>
      <p:sp>
        <p:nvSpPr>
          <p:cNvPr id="5" name="Подзаголовок 2"/>
          <p:cNvSpPr txBox="1"/>
          <p:nvPr/>
        </p:nvSpPr>
        <p:spPr>
          <a:xfrm>
            <a:off x="3259692" y="276184"/>
            <a:ext cx="5375818" cy="801562"/>
          </a:xfrm>
          <a:prstGeom prst="rect">
            <a:avLst/>
          </a:prstGeom>
        </p:spPr>
        <p:txBody>
          <a:bodyPr vert="horz" lIns="102600" tIns="51300" rIns="102600" bIns="5130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u-RU" sz="2695" dirty="0">
              <a:latin typeface="Times New Roman" panose="02020603050405020304" pitchFamily="18" charset="0"/>
              <a:cs typeface="Times New Roman" panose="02020603050405020304" pitchFamily="18" charset="0"/>
            </a:endParaRPr>
          </a:p>
        </p:txBody>
      </p:sp>
      <p:sp>
        <p:nvSpPr>
          <p:cNvPr id="6" name="Подзаголовок 2"/>
          <p:cNvSpPr txBox="1"/>
          <p:nvPr/>
        </p:nvSpPr>
        <p:spPr>
          <a:xfrm>
            <a:off x="2768600" y="172720"/>
            <a:ext cx="7331075" cy="1009015"/>
          </a:xfrm>
          <a:prstGeom prst="rect">
            <a:avLst/>
          </a:prstGeom>
        </p:spPr>
        <p:txBody>
          <a:bodyPr vert="horz" lIns="102600" tIns="51300" rIns="102600" bIns="5130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sz="2695" dirty="0">
                <a:latin typeface="Times New Roman" panose="02020603050405020304" pitchFamily="18" charset="0"/>
                <a:cs typeface="Times New Roman" panose="02020603050405020304" pitchFamily="18" charset="0"/>
              </a:rPr>
              <a:t>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Муниципальное автономное дошкольное образовательное учреждение Детский сад № 39 города Тюмени</a:t>
            </a:r>
            <a:endParaRPr lang="ru-RU" sz="2695"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4850" y="910590"/>
            <a:ext cx="8849360" cy="760095"/>
          </a:xfrm>
        </p:spPr>
        <p:txBody>
          <a:bodyPr>
            <a:normAutofit fontScale="90000"/>
          </a:bodyPr>
          <a:lstStyle/>
          <a:p>
            <a:pPr algn="ctr"/>
            <a:r>
              <a:rPr lang="ru-RU" altLang="en-US" b="1">
                <a:latin typeface="Times New Roman" panose="02020603050405020304" pitchFamily="18" charset="0"/>
                <a:cs typeface="Times New Roman" panose="02020603050405020304" pitchFamily="18" charset="0"/>
                <a:sym typeface="+mn-ea"/>
              </a:rPr>
              <a:t>Модель BOFF</a:t>
            </a:r>
            <a:r>
              <a:rPr lang="ru-RU" altLang="en-US"/>
              <a:t/>
            </a:r>
            <a:br>
              <a:rPr lang="ru-RU" altLang="en-US"/>
            </a:br>
            <a:endParaRPr lang="ru-RU" altLang="en-US"/>
          </a:p>
        </p:txBody>
      </p:sp>
      <p:pic>
        <p:nvPicPr>
          <p:cNvPr id="4" name="Замещающее содержимое 3"/>
          <p:cNvPicPr>
            <a:picLocks noGrp="1" noChangeAspect="1"/>
          </p:cNvPicPr>
          <p:nvPr>
            <p:ph idx="1"/>
          </p:nvPr>
        </p:nvPicPr>
        <p:blipFill>
          <a:blip r:embed="rId3"/>
          <a:stretch>
            <a:fillRect/>
          </a:stretch>
        </p:blipFill>
        <p:spPr>
          <a:xfrm>
            <a:off x="255905" y="1990725"/>
            <a:ext cx="9472295" cy="24828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020" y="54610"/>
            <a:ext cx="8670290" cy="6503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a:xfrm>
            <a:off x="705376" y="609600"/>
            <a:ext cx="8849261" cy="5934635"/>
          </a:xfrm>
        </p:spPr>
        <p:txBody>
          <a:bodyPr>
            <a:normAutofit/>
          </a:bodyPr>
          <a:lstStyle/>
          <a:p>
            <a:pPr marL="0" indent="0" algn="just">
              <a:buNone/>
            </a:pPr>
            <a:endParaRPr lang="ru-RU" sz="3200" dirty="0" smtClean="0">
              <a:latin typeface="Georgia"/>
            </a:endParaRPr>
          </a:p>
          <a:p>
            <a:pPr marL="0" indent="0" algn="just">
              <a:buNone/>
            </a:pPr>
            <a:r>
              <a:rPr lang="ru-RU" sz="3600" dirty="0" smtClean="0">
                <a:latin typeface="Georgia"/>
              </a:rPr>
              <a:t>«</a:t>
            </a:r>
            <a:r>
              <a:rPr lang="ru-RU" sz="3600" dirty="0">
                <a:latin typeface="Georgia"/>
              </a:rPr>
              <a:t>Иначе расставленные слова обретают другой смысл, иначе расставленные мысли производят другое впечатление». Вы, </a:t>
            </a:r>
            <a:r>
              <a:rPr lang="ru-RU" sz="3600" dirty="0" smtClean="0">
                <a:latin typeface="Georgia"/>
              </a:rPr>
              <a:t>наверное и </a:t>
            </a:r>
            <a:r>
              <a:rPr lang="ru-RU" sz="3600" dirty="0">
                <a:latin typeface="Georgia"/>
              </a:rPr>
              <a:t>сами не раз замечали, какими полярными могут быть результаты, казалось </a:t>
            </a:r>
            <a:r>
              <a:rPr lang="ru-RU" sz="3600" dirty="0" smtClean="0">
                <a:latin typeface="Georgia"/>
              </a:rPr>
              <a:t>бы одной </a:t>
            </a:r>
            <a:r>
              <a:rPr lang="ru-RU" sz="3600" dirty="0">
                <a:latin typeface="Georgia"/>
              </a:rPr>
              <a:t>и той же мысли, но по-разному высказанной</a:t>
            </a:r>
            <a:r>
              <a:rPr lang="ru-RU" sz="3600" dirty="0" smtClean="0">
                <a:latin typeface="Georgia"/>
              </a:rPr>
              <a:t>.</a:t>
            </a:r>
            <a:endParaRPr lang="ru-RU" sz="36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Замещающее содержимое 100"/>
          <p:cNvPicPr>
            <a:picLocks noGrp="1"/>
          </p:cNvPicPr>
          <p:nvPr/>
        </p:nvPicPr>
        <p:blipFill>
          <a:blip r:embed="rId3"/>
          <a:stretch>
            <a:fillRect/>
          </a:stretch>
        </p:blipFill>
        <p:spPr>
          <a:xfrm>
            <a:off x="99695" y="194310"/>
            <a:ext cx="10060305" cy="6469380"/>
          </a:xfrm>
          <a:prstGeom prst="rect">
            <a:avLst/>
          </a:prstGeom>
          <a:noFill/>
          <a:ln w="9525">
            <a:noFill/>
          </a:ln>
        </p:spPr>
      </p:pic>
      <p:sp>
        <p:nvSpPr>
          <p:cNvPr id="2" name="Заголовок 1"/>
          <p:cNvSpPr>
            <a:spLocks noGrp="1"/>
          </p:cNvSpPr>
          <p:nvPr/>
        </p:nvSpPr>
        <p:spPr>
          <a:xfrm>
            <a:off x="2338705" y="1268730"/>
            <a:ext cx="5354320" cy="113792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a:latin typeface="Times New Roman" panose="02020603050405020304" pitchFamily="18" charset="0"/>
                <a:cs typeface="Times New Roman" panose="02020603050405020304" pitchFamily="18" charset="0"/>
              </a:rPr>
              <a:t>Спасибо за внимание!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мещающее содержимое 2"/>
          <p:cNvSpPr>
            <a:spLocks noGrp="1"/>
          </p:cNvSpPr>
          <p:nvPr>
            <p:ph idx="1"/>
          </p:nvPr>
        </p:nvSpPr>
        <p:spPr>
          <a:xfrm>
            <a:off x="313055" y="1058545"/>
            <a:ext cx="9719945" cy="5118735"/>
          </a:xfrm>
        </p:spPr>
        <p:txBody>
          <a:bodyPr/>
          <a:lstStyle/>
          <a:p>
            <a:pPr marL="0" indent="0">
              <a:buNone/>
            </a:pPr>
            <a:r>
              <a:rPr lang="ru-RU" altLang="en-US" sz="4400" b="1" i="1" dirty="0">
                <a:latin typeface="Times New Roman" panose="02020603050405020304" pitchFamily="18" charset="0"/>
                <a:cs typeface="Times New Roman" panose="02020603050405020304" pitchFamily="18" charset="0"/>
              </a:rPr>
              <a:t>"Карьерные успехи человека на 80 % зависят от его умения общаться и только на 20 % - от уровня его профессионализма."</a:t>
            </a:r>
            <a:endParaRPr lang="ru-RU" altLang="en-US" sz="4400" dirty="0">
              <a:latin typeface="Times New Roman" panose="02020603050405020304" pitchFamily="18" charset="0"/>
              <a:cs typeface="Times New Roman" panose="02020603050405020304" pitchFamily="18" charset="0"/>
            </a:endParaRPr>
          </a:p>
          <a:p>
            <a:pPr marL="0" indent="0" algn="ctr">
              <a:buNone/>
            </a:pPr>
            <a:r>
              <a:rPr lang="ru-RU" altLang="en-US" sz="4400" dirty="0">
                <a:latin typeface="Times New Roman" panose="02020603050405020304" pitchFamily="18" charset="0"/>
                <a:cs typeface="Times New Roman" panose="02020603050405020304" pitchFamily="18" charset="0"/>
              </a:rPr>
              <a:t>        </a:t>
            </a:r>
            <a:r>
              <a:rPr lang="ru-RU" altLang="en-US" sz="4400" dirty="0" smtClean="0">
                <a:latin typeface="Times New Roman" panose="02020603050405020304" pitchFamily="18" charset="0"/>
                <a:cs typeface="Times New Roman" panose="02020603050405020304" pitchFamily="18" charset="0"/>
              </a:rPr>
              <a:t>                                         Д</a:t>
            </a:r>
            <a:r>
              <a:rPr lang="ru-RU" altLang="en-US" sz="4400" dirty="0">
                <a:latin typeface="Times New Roman" panose="02020603050405020304" pitchFamily="18" charset="0"/>
                <a:cs typeface="Times New Roman" panose="02020603050405020304" pitchFamily="18" charset="0"/>
              </a:rPr>
              <a:t>. Карнеги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Скругленный прямоугольник 12"/>
          <p:cNvSpPr/>
          <p:nvPr/>
        </p:nvSpPr>
        <p:spPr>
          <a:xfrm>
            <a:off x="1141095" y="4985385"/>
            <a:ext cx="7531100" cy="118808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ltLang="en-US"/>
          </a:p>
        </p:txBody>
      </p:sp>
      <p:sp>
        <p:nvSpPr>
          <p:cNvPr id="14" name="Текстовое поле 13"/>
          <p:cNvSpPr txBox="1"/>
          <p:nvPr/>
        </p:nvSpPr>
        <p:spPr>
          <a:xfrm>
            <a:off x="1821180" y="5213985"/>
            <a:ext cx="6561455" cy="645160"/>
          </a:xfrm>
          <a:prstGeom prst="rect">
            <a:avLst/>
          </a:prstGeom>
          <a:noFill/>
        </p:spPr>
        <p:txBody>
          <a:bodyPr wrap="square" rtlCol="0">
            <a:spAutoFit/>
          </a:bodyPr>
          <a:lstStyle/>
          <a:p>
            <a:r>
              <a:rPr lang="ru-RU" altLang="en-US" sz="3600" b="1" dirty="0">
                <a:latin typeface="Times New Roman" panose="02020603050405020304" pitchFamily="18" charset="0"/>
                <a:cs typeface="Times New Roman" panose="02020603050405020304" pitchFamily="18" charset="0"/>
              </a:rPr>
              <a:t>Эффективная коммуникация</a:t>
            </a:r>
          </a:p>
        </p:txBody>
      </p:sp>
      <p:sp>
        <p:nvSpPr>
          <p:cNvPr id="15" name="Скругленный прямоугольник 14"/>
          <p:cNvSpPr/>
          <p:nvPr/>
        </p:nvSpPr>
        <p:spPr>
          <a:xfrm>
            <a:off x="1939925" y="3634105"/>
            <a:ext cx="6798945" cy="10140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ltLang="en-US"/>
          </a:p>
        </p:txBody>
      </p:sp>
      <p:sp>
        <p:nvSpPr>
          <p:cNvPr id="16" name="Скругленный прямоугольник 15"/>
          <p:cNvSpPr/>
          <p:nvPr/>
        </p:nvSpPr>
        <p:spPr>
          <a:xfrm>
            <a:off x="1939290" y="2250440"/>
            <a:ext cx="6732905" cy="1025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ltLang="en-US"/>
          </a:p>
        </p:txBody>
      </p:sp>
      <p:sp>
        <p:nvSpPr>
          <p:cNvPr id="17" name="Текстовое поле 16"/>
          <p:cNvSpPr txBox="1"/>
          <p:nvPr/>
        </p:nvSpPr>
        <p:spPr>
          <a:xfrm>
            <a:off x="2452370" y="3818890"/>
            <a:ext cx="5774690" cy="645160"/>
          </a:xfrm>
          <a:prstGeom prst="rect">
            <a:avLst/>
          </a:prstGeom>
          <a:noFill/>
        </p:spPr>
        <p:txBody>
          <a:bodyPr wrap="none" rtlCol="0">
            <a:spAutoFit/>
          </a:bodyPr>
          <a:lstStyle/>
          <a:p>
            <a:r>
              <a:rPr lang="ru-RU" altLang="en-US" sz="3600" b="1">
                <a:latin typeface="Times New Roman" panose="02020603050405020304" pitchFamily="18" charset="0"/>
                <a:cs typeface="Times New Roman" panose="02020603050405020304" pitchFamily="18" charset="0"/>
              </a:rPr>
              <a:t>Самопрезентация педагога</a:t>
            </a:r>
          </a:p>
        </p:txBody>
      </p:sp>
      <p:sp>
        <p:nvSpPr>
          <p:cNvPr id="18" name="Текстовое поле 17"/>
          <p:cNvSpPr txBox="1"/>
          <p:nvPr/>
        </p:nvSpPr>
        <p:spPr>
          <a:xfrm>
            <a:off x="2731135" y="2440305"/>
            <a:ext cx="5545455" cy="645160"/>
          </a:xfrm>
          <a:prstGeom prst="rect">
            <a:avLst/>
          </a:prstGeom>
          <a:noFill/>
        </p:spPr>
        <p:txBody>
          <a:bodyPr wrap="none" rtlCol="0">
            <a:spAutoFit/>
          </a:bodyPr>
          <a:lstStyle/>
          <a:p>
            <a:r>
              <a:rPr lang="ru-RU" altLang="en-US" sz="3600" b="1">
                <a:latin typeface="Times New Roman" panose="02020603050405020304" pitchFamily="18" charset="0"/>
                <a:cs typeface="Times New Roman" panose="02020603050405020304" pitchFamily="18" charset="0"/>
              </a:rPr>
              <a:t>Бесконфликтное общение</a:t>
            </a:r>
          </a:p>
        </p:txBody>
      </p:sp>
      <p:sp>
        <p:nvSpPr>
          <p:cNvPr id="3" name="Скругленный прямоугольник 2"/>
          <p:cNvSpPr/>
          <p:nvPr/>
        </p:nvSpPr>
        <p:spPr>
          <a:xfrm>
            <a:off x="530860" y="358140"/>
            <a:ext cx="9142730" cy="13544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ltLang="en-US"/>
          </a:p>
        </p:txBody>
      </p:sp>
      <p:sp>
        <p:nvSpPr>
          <p:cNvPr id="4" name="Текстовое поле 3"/>
          <p:cNvSpPr txBox="1"/>
          <p:nvPr/>
        </p:nvSpPr>
        <p:spPr>
          <a:xfrm>
            <a:off x="1574165" y="497205"/>
            <a:ext cx="7531100" cy="1198880"/>
          </a:xfrm>
          <a:prstGeom prst="rect">
            <a:avLst/>
          </a:prstGeom>
          <a:noFill/>
        </p:spPr>
        <p:txBody>
          <a:bodyPr wrap="square" rtlCol="0">
            <a:spAutoFit/>
          </a:bodyPr>
          <a:lstStyle/>
          <a:p>
            <a:pPr algn="ctr"/>
            <a:r>
              <a:rPr lang="ru-RU" altLang="en-US" sz="3600" b="1" dirty="0">
                <a:latin typeface="Times New Roman" panose="02020603050405020304" pitchFamily="18" charset="0"/>
                <a:cs typeface="Times New Roman" panose="02020603050405020304" pitchFamily="18" charset="0"/>
              </a:rPr>
              <a:t>Продуктивное взаимодействие </a:t>
            </a:r>
          </a:p>
          <a:p>
            <a:pPr algn="ctr"/>
            <a:r>
              <a:rPr lang="ru-RU" altLang="en-US" sz="3600" b="1" dirty="0">
                <a:latin typeface="Times New Roman" panose="02020603050405020304" pitchFamily="18" charset="0"/>
                <a:cs typeface="Times New Roman" panose="02020603050405020304" pitchFamily="18" charset="0"/>
              </a:rPr>
              <a:t>с </a:t>
            </a:r>
            <a:r>
              <a:rPr lang="ru-RU" altLang="en-US" sz="3600" b="1">
                <a:latin typeface="Times New Roman" panose="02020603050405020304" pitchFamily="18" charset="0"/>
                <a:cs typeface="Times New Roman" panose="02020603050405020304" pitchFamily="18" charset="0"/>
              </a:rPr>
              <a:t>родителями </a:t>
            </a:r>
            <a:r>
              <a:rPr lang="ru-RU" altLang="en-US" sz="3600" b="1" smtClean="0">
                <a:latin typeface="Times New Roman" panose="02020603050405020304" pitchFamily="18" charset="0"/>
                <a:cs typeface="Times New Roman" panose="02020603050405020304" pitchFamily="18" charset="0"/>
              </a:rPr>
              <a:t>воспитанников</a:t>
            </a:r>
            <a:endParaRPr lang="ru-RU" altLang="en-US" sz="3600" b="1" dirty="0">
              <a:latin typeface="Times New Roman" panose="02020603050405020304" pitchFamily="18" charset="0"/>
              <a:cs typeface="Times New Roman" panose="02020603050405020304" pitchFamily="18" charset="0"/>
            </a:endParaRPr>
          </a:p>
        </p:txBody>
      </p:sp>
      <p:sp>
        <p:nvSpPr>
          <p:cNvPr id="9" name="Выгнутая влево стрелка 8"/>
          <p:cNvSpPr/>
          <p:nvPr/>
        </p:nvSpPr>
        <p:spPr>
          <a:xfrm rot="12060000">
            <a:off x="9148445" y="1788795"/>
            <a:ext cx="848360" cy="173101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tLang="en-US">
              <a:solidFill>
                <a:schemeClr val="tx1"/>
              </a:solidFill>
            </a:endParaRPr>
          </a:p>
        </p:txBody>
      </p:sp>
      <p:sp>
        <p:nvSpPr>
          <p:cNvPr id="10" name="Выгнутая вниз стрелка 9"/>
          <p:cNvSpPr/>
          <p:nvPr/>
        </p:nvSpPr>
        <p:spPr>
          <a:xfrm rot="16500000">
            <a:off x="8455660" y="4352290"/>
            <a:ext cx="1962785" cy="97345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tLang="en-US">
              <a:solidFill>
                <a:schemeClr val="tx1"/>
              </a:solidFill>
            </a:endParaRPr>
          </a:p>
        </p:txBody>
      </p:sp>
      <p:sp>
        <p:nvSpPr>
          <p:cNvPr id="12" name="Выгнутая влево стрелка 11"/>
          <p:cNvSpPr/>
          <p:nvPr/>
        </p:nvSpPr>
        <p:spPr>
          <a:xfrm rot="10440000" flipH="1">
            <a:off x="584200" y="2370455"/>
            <a:ext cx="1133475" cy="2039620"/>
          </a:xfrm>
          <a:prstGeom prst="curvedRightArrow">
            <a:avLst/>
          </a:prstGeom>
          <a:scene3d>
            <a:camera prst="orthographicFront">
              <a:rot lat="300000" lon="21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tLang="en-U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40661" y="376519"/>
            <a:ext cx="717176" cy="5898776"/>
          </a:xfrm>
        </p:spPr>
        <p:txBody>
          <a:bodyPr>
            <a:noAutofit/>
          </a:bodyPr>
          <a:lstStyle/>
          <a:p>
            <a:pPr marL="152400" marR="47625" lvl="0" indent="0">
              <a:lnSpc>
                <a:spcPct val="115000"/>
              </a:lnSpc>
              <a:spcBef>
                <a:spcPts val="300"/>
              </a:spcBef>
              <a:spcAft>
                <a:spcPts val="300"/>
              </a:spcAft>
              <a:buNone/>
              <a:defRPr/>
            </a:pPr>
            <a:r>
              <a:rPr lang="ru-RU" sz="2500" b="1" dirty="0">
                <a:solidFill>
                  <a:prstClr val="black"/>
                </a:solidFill>
                <a:latin typeface="Times New Roman" panose="02020603050405020304" pitchFamily="18" charset="0"/>
                <a:ea typeface="Times New Roman"/>
                <a:cs typeface="Times New Roman" panose="02020603050405020304" pitchFamily="18" charset="0"/>
              </a:rPr>
              <a:t>В</a:t>
            </a:r>
            <a:r>
              <a:rPr lang="ru-RU" sz="2500" dirty="0">
                <a:solidFill>
                  <a:prstClr val="black"/>
                </a:solidFill>
                <a:latin typeface="Times New Roman" panose="02020603050405020304" pitchFamily="18" charset="0"/>
                <a:ea typeface="Times New Roman"/>
                <a:cs typeface="Times New Roman" panose="02020603050405020304" pitchFamily="18" charset="0"/>
              </a:rPr>
              <a:t> </a:t>
            </a:r>
            <a:endParaRPr lang="ru-RU" sz="2500" dirty="0" smtClean="0">
              <a:solidFill>
                <a:prstClr val="black"/>
              </a:solidFill>
              <a:latin typeface="Times New Roman" panose="02020603050405020304" pitchFamily="18" charset="0"/>
              <a:ea typeface="Times New Roman"/>
              <a:cs typeface="Times New Roman" panose="02020603050405020304" pitchFamily="18" charset="0"/>
            </a:endParaRP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О</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С</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П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И</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Т</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А</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Т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Е</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Л</a:t>
            </a: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152400" marR="47625" lvl="0" indent="0">
              <a:lnSpc>
                <a:spcPct val="115000"/>
              </a:lnSpc>
              <a:spcBef>
                <a:spcPts val="300"/>
              </a:spcBef>
              <a:spcAft>
                <a:spcPts val="300"/>
              </a:spcAft>
              <a:buNone/>
              <a:defRPr/>
            </a:pPr>
            <a:r>
              <a:rPr lang="ru-RU" sz="2500" b="1" dirty="0" smtClean="0">
                <a:solidFill>
                  <a:prstClr val="black"/>
                </a:solidFill>
                <a:latin typeface="Times New Roman" panose="02020603050405020304" pitchFamily="18" charset="0"/>
                <a:ea typeface="Times New Roman"/>
                <a:cs typeface="Times New Roman" panose="02020603050405020304" pitchFamily="18" charset="0"/>
              </a:rPr>
              <a:t>Ь</a:t>
            </a:r>
            <a:endParaRPr lang="ru-RU" sz="2500" dirty="0">
              <a:solidFill>
                <a:prstClr val="black"/>
              </a:solidFill>
              <a:latin typeface="Times New Roman" panose="02020603050405020304" pitchFamily="18" charset="0"/>
              <a:ea typeface="Calibri"/>
              <a:cs typeface="Times New Roman" panose="02020603050405020304" pitchFamily="18" charset="0"/>
            </a:endParaRPr>
          </a:p>
        </p:txBody>
      </p:sp>
      <p:sp>
        <p:nvSpPr>
          <p:cNvPr id="6" name="Объект 5"/>
          <p:cNvSpPr>
            <a:spLocks noGrp="1"/>
          </p:cNvSpPr>
          <p:nvPr>
            <p:ph sz="half" idx="2"/>
          </p:nvPr>
        </p:nvSpPr>
        <p:spPr>
          <a:xfrm>
            <a:off x="950259" y="484094"/>
            <a:ext cx="9054353" cy="5692869"/>
          </a:xfrm>
        </p:spPr>
        <p:txBody>
          <a:bodyPr>
            <a:normAutofit/>
          </a:bodyPr>
          <a:lstStyle/>
          <a:p>
            <a:pPr marL="0" lv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внимание, воспитанность, внешность,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вежливость</a:t>
            </a:r>
          </a:p>
          <a:p>
            <a:pPr mar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ответственность, оригинальность, опыт,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организованность</a:t>
            </a:r>
          </a:p>
          <a:p>
            <a:pPr marL="0" lv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справедливость, смекалистый,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смышленый</a:t>
            </a:r>
            <a:endParaRPr lang="ru-RU" sz="2500" dirty="0">
              <a:solidFill>
                <a:prstClr val="black"/>
              </a:solidFill>
              <a:latin typeface="Times New Roman" panose="02020603050405020304" pitchFamily="18" charset="0"/>
              <a:ea typeface="Times New Roman"/>
              <a:cs typeface="Times New Roman" panose="02020603050405020304" pitchFamily="18" charset="0"/>
            </a:endParaRPr>
          </a:p>
          <a:p>
            <a:pPr marL="0" lvl="0" indent="0">
              <a:lnSpc>
                <a:spcPct val="100000"/>
              </a:lnSpc>
              <a:buNone/>
            </a:pP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r>
              <a:rPr lang="ru-RU" sz="2500" dirty="0">
                <a:solidFill>
                  <a:prstClr val="black"/>
                </a:solidFill>
                <a:latin typeface="Times New Roman" panose="02020603050405020304" pitchFamily="18" charset="0"/>
                <a:ea typeface="Times New Roman"/>
                <a:cs typeface="Times New Roman" panose="02020603050405020304" pitchFamily="18" charset="0"/>
              </a:rPr>
              <a:t>правдивость, педагогичность,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прекрасный</a:t>
            </a:r>
          </a:p>
          <a:p>
            <a:pPr mar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искренность, интеллигентность,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интерес</a:t>
            </a:r>
          </a:p>
          <a:p>
            <a:pPr marL="0" indent="0">
              <a:lnSpc>
                <a:spcPct val="100000"/>
              </a:lnSpc>
              <a:buNone/>
            </a:pP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r>
              <a:rPr lang="ru-RU" sz="2500" dirty="0">
                <a:solidFill>
                  <a:prstClr val="black"/>
                </a:solidFill>
                <a:latin typeface="Times New Roman" panose="02020603050405020304" pitchFamily="18" charset="0"/>
                <a:ea typeface="Times New Roman"/>
                <a:cs typeface="Times New Roman" panose="02020603050405020304" pitchFamily="18" charset="0"/>
              </a:rPr>
              <a:t>трудолюбие, тактичность, темпераментность</a:t>
            </a: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indent="0">
              <a:lnSpc>
                <a:spcPct val="100000"/>
              </a:lnSpc>
              <a:buNone/>
            </a:pPr>
            <a:r>
              <a:rPr lang="ru-RU" sz="2500" dirty="0" smtClean="0">
                <a:solidFill>
                  <a:prstClr val="black"/>
                </a:solidFill>
                <a:latin typeface="Times New Roman" panose="02020603050405020304" pitchFamily="18" charset="0"/>
                <a:ea typeface="Times New Roman"/>
                <a:cs typeface="Times New Roman" panose="02020603050405020304" pitchFamily="18" charset="0"/>
              </a:rPr>
              <a:t>– </a:t>
            </a:r>
            <a:r>
              <a:rPr lang="ru-RU" sz="2500" dirty="0">
                <a:solidFill>
                  <a:prstClr val="black"/>
                </a:solidFill>
                <a:latin typeface="Times New Roman" panose="02020603050405020304" pitchFamily="18" charset="0"/>
                <a:ea typeface="Times New Roman"/>
                <a:cs typeface="Times New Roman" panose="02020603050405020304" pitchFamily="18" charset="0"/>
              </a:rPr>
              <a:t>артистизм, азарт,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активность</a:t>
            </a: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indent="0">
              <a:lnSpc>
                <a:spcPct val="100000"/>
              </a:lnSpc>
              <a:buNone/>
            </a:pPr>
            <a:r>
              <a:rPr lang="ru-RU" sz="2400" dirty="0">
                <a:solidFill>
                  <a:prstClr val="black"/>
                </a:solidFill>
                <a:latin typeface="Times New Roman"/>
                <a:ea typeface="Times New Roman"/>
                <a:cs typeface="Times New Roman"/>
              </a:rPr>
              <a:t>– толерантность, требовательность, талант</a:t>
            </a:r>
            <a:r>
              <a:rPr lang="ru-RU" sz="2400" dirty="0" smtClean="0">
                <a:solidFill>
                  <a:prstClr val="black"/>
                </a:solidFill>
                <a:latin typeface="Times New Roman"/>
                <a:ea typeface="Times New Roman"/>
                <a:cs typeface="Times New Roman"/>
              </a:rPr>
              <a:t>, терпимый</a:t>
            </a:r>
          </a:p>
          <a:p>
            <a:pPr marL="0" lvl="0" indent="0">
              <a:lnSpc>
                <a:spcPct val="100000"/>
              </a:lnSpc>
              <a:buNone/>
            </a:pPr>
            <a:r>
              <a:rPr lang="ru-RU" sz="2500" dirty="0">
                <a:solidFill>
                  <a:prstClr val="black"/>
                </a:solidFill>
                <a:latin typeface="Times New Roman"/>
                <a:ea typeface="Times New Roman"/>
                <a:cs typeface="Times New Roman"/>
              </a:rPr>
              <a:t>– </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еще </a:t>
            </a:r>
            <a:r>
              <a:rPr lang="ru-RU" sz="2500" dirty="0">
                <a:solidFill>
                  <a:prstClr val="black"/>
                </a:solidFill>
                <a:latin typeface="Times New Roman" panose="02020603050405020304" pitchFamily="18" charset="0"/>
                <a:ea typeface="Times New Roman"/>
                <a:cs typeface="Times New Roman" panose="02020603050405020304" pitchFamily="18" charset="0"/>
              </a:rPr>
              <a:t>доброжелательность, естественный</a:t>
            </a: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любовь, любопытность, легкий (на </a:t>
            </a:r>
            <a:r>
              <a:rPr lang="ru-RU" sz="2500" dirty="0" err="1">
                <a:solidFill>
                  <a:prstClr val="black"/>
                </a:solidFill>
                <a:latin typeface="Times New Roman" panose="02020603050405020304" pitchFamily="18" charset="0"/>
                <a:ea typeface="Times New Roman"/>
                <a:cs typeface="Times New Roman" panose="02020603050405020304" pitchFamily="18" charset="0"/>
              </a:rPr>
              <a:t>подьём</a:t>
            </a:r>
            <a:r>
              <a:rPr lang="ru-RU" sz="2500" dirty="0" smtClean="0">
                <a:solidFill>
                  <a:prstClr val="black"/>
                </a:solidFill>
                <a:latin typeface="Times New Roman" panose="02020603050405020304" pitchFamily="18" charset="0"/>
                <a:ea typeface="Times New Roman"/>
                <a:cs typeface="Times New Roman" panose="02020603050405020304" pitchFamily="18" charset="0"/>
              </a:rPr>
              <a:t>)</a:t>
            </a:r>
          </a:p>
          <a:p>
            <a:pPr marL="0" lvl="0" indent="0">
              <a:lnSpc>
                <a:spcPct val="100000"/>
              </a:lnSpc>
              <a:buNone/>
            </a:pPr>
            <a:r>
              <a:rPr lang="ru-RU" sz="2500" dirty="0">
                <a:solidFill>
                  <a:prstClr val="black"/>
                </a:solidFill>
                <a:latin typeface="Times New Roman" panose="02020603050405020304" pitchFamily="18" charset="0"/>
                <a:ea typeface="Times New Roman"/>
                <a:cs typeface="Times New Roman" panose="02020603050405020304" pitchFamily="18" charset="0"/>
              </a:rPr>
              <a:t>– мягкость, лояльность</a:t>
            </a: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indent="0">
              <a:buNone/>
            </a:pPr>
            <a:endParaRPr lang="ru-RU" sz="2000" dirty="0">
              <a:solidFill>
                <a:prstClr val="black"/>
              </a:solidFill>
              <a:ea typeface="Calibri"/>
              <a:cs typeface="Times New Roman"/>
            </a:endParaRPr>
          </a:p>
          <a:p>
            <a:pPr marL="0" lvl="0" indent="0">
              <a:buNone/>
            </a:pP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indent="0">
              <a:buNone/>
            </a:pPr>
            <a:endParaRPr lang="ru-RU" sz="2500" dirty="0">
              <a:solidFill>
                <a:prstClr val="black"/>
              </a:solidFill>
              <a:latin typeface="Times New Roman" panose="02020603050405020304" pitchFamily="18" charset="0"/>
              <a:ea typeface="Calibri"/>
              <a:cs typeface="Times New Roman" panose="02020603050405020304" pitchFamily="18" charset="0"/>
            </a:endParaRPr>
          </a:p>
          <a:p>
            <a:pPr marL="0" lvl="0" indent="0">
              <a:buNone/>
            </a:pPr>
            <a:endParaRPr lang="ru-RU" dirty="0">
              <a:solidFill>
                <a:prstClr val="black"/>
              </a:solidFill>
              <a:latin typeface="Times New Roman" panose="02020603050405020304" pitchFamily="18" charset="0"/>
              <a:ea typeface="Calibri"/>
              <a:cs typeface="Times New Roman" panose="02020603050405020304" pitchFamily="18" charset="0"/>
            </a:endParaRPr>
          </a:p>
          <a:p>
            <a:pPr marL="0" indent="0">
              <a:buNone/>
            </a:pPr>
            <a:endParaRPr lang="ru-RU" dirty="0">
              <a:solidFill>
                <a:prstClr val="black"/>
              </a:solidFill>
              <a:latin typeface="Times New Roman" panose="02020603050405020304" pitchFamily="18" charset="0"/>
              <a:ea typeface="Calibri"/>
              <a:cs typeface="Times New Roman" panose="02020603050405020304" pitchFamily="18" charset="0"/>
            </a:endParaRPr>
          </a:p>
          <a:p>
            <a:pPr marL="0" lvl="0" indent="0">
              <a:buNone/>
            </a:pPr>
            <a:endParaRPr lang="ru-RU" dirty="0">
              <a:solidFill>
                <a:prstClr val="black"/>
              </a:solidFill>
              <a:latin typeface="Times New Roman" panose="02020603050405020304" pitchFamily="18" charset="0"/>
              <a:ea typeface="Times New Roman"/>
              <a:cs typeface="Times New Roman" panose="02020603050405020304" pitchFamily="18" charset="0"/>
            </a:endParaRPr>
          </a:p>
          <a:p>
            <a:endParaRPr lang="ru-RU" dirty="0"/>
          </a:p>
        </p:txBody>
      </p:sp>
    </p:spTree>
    <p:extLst>
      <p:ext uri="{BB962C8B-B14F-4D97-AF65-F5344CB8AC3E}">
        <p14:creationId xmlns:p14="http://schemas.microsoft.com/office/powerpoint/2010/main" val="8000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586740" y="283210"/>
            <a:ext cx="9314180" cy="6750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ltLang="en-US"/>
          </a:p>
        </p:txBody>
      </p:sp>
      <p:sp>
        <p:nvSpPr>
          <p:cNvPr id="2" name="Заголовок 1"/>
          <p:cNvSpPr>
            <a:spLocks noGrp="1"/>
          </p:cNvSpPr>
          <p:nvPr>
            <p:ph type="title"/>
          </p:nvPr>
        </p:nvSpPr>
        <p:spPr>
          <a:xfrm>
            <a:off x="154305" y="417830"/>
            <a:ext cx="9745980" cy="405130"/>
          </a:xfrm>
        </p:spPr>
        <p:txBody>
          <a:bodyPr>
            <a:noAutofit/>
          </a:bodyPr>
          <a:lstStyle/>
          <a:p>
            <a:pPr marL="457200" algn="ctr">
              <a:lnSpc>
                <a:spcPct val="115000"/>
              </a:lnSpc>
            </a:pPr>
            <a:r>
              <a:rPr lang="ru-RU" sz="2800" b="1" dirty="0" err="1">
                <a:solidFill>
                  <a:srgbClr val="000000"/>
                </a:solidFill>
                <a:latin typeface="Times New Roman" panose="02020603050405020304"/>
                <a:ea typeface="Times New Roman" panose="02020603050405020304"/>
                <a:cs typeface="Times New Roman" panose="02020603050405020304"/>
              </a:rPr>
              <a:t>Самопрезентация</a:t>
            </a:r>
            <a:r>
              <a:rPr lang="ru-RU" sz="2800" b="1" dirty="0">
                <a:solidFill>
                  <a:srgbClr val="000000"/>
                </a:solidFill>
                <a:latin typeface="Times New Roman" panose="02020603050405020304"/>
                <a:ea typeface="Times New Roman" panose="02020603050405020304"/>
                <a:cs typeface="Times New Roman" panose="02020603050405020304"/>
              </a:rPr>
              <a:t> как психологическая основа имиджа</a:t>
            </a:r>
            <a:endParaRPr lang="ru-RU" sz="2800" dirty="0">
              <a:ea typeface="Calibri" panose="020F0502020204030204"/>
              <a:cs typeface="Times New Roman" panose="02020603050405020304"/>
            </a:endParaRPr>
          </a:p>
        </p:txBody>
      </p:sp>
      <p:sp>
        <p:nvSpPr>
          <p:cNvPr id="3" name="Объект 2"/>
          <p:cNvSpPr>
            <a:spLocks noGrp="1"/>
          </p:cNvSpPr>
          <p:nvPr>
            <p:ph idx="1"/>
          </p:nvPr>
        </p:nvSpPr>
        <p:spPr>
          <a:xfrm>
            <a:off x="586740" y="1229360"/>
            <a:ext cx="8968105" cy="5628640"/>
          </a:xfrm>
        </p:spPr>
        <p:txBody>
          <a:bodyPr>
            <a:normAutofit fontScale="92500" lnSpcReduction="10000"/>
          </a:bodyPr>
          <a:lstStyle/>
          <a:p>
            <a:pPr indent="0" algn="just">
              <a:lnSpc>
                <a:spcPct val="115000"/>
              </a:lnSpc>
              <a:spcAft>
                <a:spcPts val="0"/>
              </a:spcAft>
              <a:buNone/>
            </a:pPr>
            <a:r>
              <a:rPr lang="ru-RU" b="1" dirty="0">
                <a:solidFill>
                  <a:srgbClr val="000000"/>
                </a:solidFill>
                <a:latin typeface="Times New Roman" panose="02020603050405020304"/>
                <a:ea typeface="Times New Roman" panose="02020603050405020304"/>
                <a:cs typeface="Times New Roman" panose="02020603050405020304"/>
              </a:rPr>
              <a:t>                     Три канала </a:t>
            </a:r>
            <a:r>
              <a:rPr lang="ru-RU" b="1" dirty="0" err="1">
                <a:solidFill>
                  <a:srgbClr val="000000"/>
                </a:solidFill>
                <a:latin typeface="Times New Roman" panose="02020603050405020304"/>
                <a:ea typeface="Times New Roman" panose="02020603050405020304"/>
                <a:cs typeface="Times New Roman" panose="02020603050405020304"/>
              </a:rPr>
              <a:t>самопрезентации</a:t>
            </a:r>
            <a:r>
              <a:rPr lang="ru-RU" b="1" dirty="0">
                <a:solidFill>
                  <a:srgbClr val="000000"/>
                </a:solidFill>
                <a:latin typeface="Times New Roman" panose="02020603050405020304"/>
                <a:ea typeface="Times New Roman" panose="02020603050405020304"/>
                <a:cs typeface="Times New Roman" panose="02020603050405020304"/>
              </a:rPr>
              <a:t>:</a:t>
            </a:r>
            <a:endParaRPr lang="ru-RU" sz="2400" dirty="0">
              <a:ea typeface="Calibri" panose="020F0502020204030204"/>
              <a:cs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buNone/>
            </a:pPr>
            <a:endParaRPr lang="ru-RU" dirty="0" smtClean="0">
              <a:solidFill>
                <a:srgbClr val="000000"/>
              </a:solidFill>
              <a:latin typeface="Times New Roman" panose="02020603050405020304"/>
            </a:endParaRPr>
          </a:p>
          <a:p>
            <a:pPr marL="0" indent="0" algn="ctr">
              <a:buNone/>
            </a:pPr>
            <a:r>
              <a:rPr lang="ru-RU" b="1" i="1" dirty="0" smtClean="0">
                <a:solidFill>
                  <a:srgbClr val="000000"/>
                </a:solidFill>
                <a:latin typeface="Times New Roman" panose="02020603050405020304"/>
              </a:rPr>
              <a:t>Это всё слагаемые имиджа педагога</a:t>
            </a:r>
            <a:endParaRPr lang="ru-RU" b="1" i="1" dirty="0"/>
          </a:p>
        </p:txBody>
      </p:sp>
      <p:graphicFrame>
        <p:nvGraphicFramePr>
          <p:cNvPr id="4" name="Диаграмма 3"/>
          <p:cNvGraphicFramePr/>
          <p:nvPr/>
        </p:nvGraphicFramePr>
        <p:xfrm>
          <a:off x="699135" y="1718945"/>
          <a:ext cx="8742680" cy="4258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485" y="365125"/>
            <a:ext cx="8849360" cy="695325"/>
          </a:xfrm>
        </p:spPr>
        <p:txBody>
          <a:bodyPr>
            <a:noAutofit/>
          </a:bodyPr>
          <a:lstStyle/>
          <a:p>
            <a:pPr algn="ctr"/>
            <a:r>
              <a:rPr lang="ru-RU" sz="3200" b="1" dirty="0" smtClean="0">
                <a:latin typeface="Times New Roman" panose="02020603050405020304" pitchFamily="18" charset="0"/>
                <a:cs typeface="Times New Roman" panose="02020603050405020304" pitchFamily="18" charset="0"/>
              </a:rPr>
              <a:t>ЭФФЕКТИВНАЯ КОММУНИКАЦИЯ  - ЭТО</a:t>
            </a:r>
          </a:p>
        </p:txBody>
      </p:sp>
      <p:sp>
        <p:nvSpPr>
          <p:cNvPr id="3" name="Объект 2"/>
          <p:cNvSpPr>
            <a:spLocks noGrp="1"/>
          </p:cNvSpPr>
          <p:nvPr>
            <p:ph idx="1"/>
          </p:nvPr>
        </p:nvSpPr>
        <p:spPr>
          <a:xfrm>
            <a:off x="433705" y="1196340"/>
            <a:ext cx="9121140" cy="5253355"/>
          </a:xfrm>
        </p:spPr>
        <p:txBody>
          <a:bodyPr>
            <a:noAutofit/>
          </a:bodyPr>
          <a:lstStyle/>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ПРАВИЛЬНОСТЬ, ТОЧНОСТЬ И ЯСНОСТЬ, КРАТКОСТЬ, ДОСТУПНОСТЬ РЕЧИ</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СОДЕРЖАНИЕ И ХАРАКТЕР ОБРАЩЕНИЯ</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ОБЪЕКТИВНАЯ САМООЦЕНКА ПЕДАГОГОМ СВОИХ ЛИЧНОСТНЫХ КАЧЕСТВ И КОМПЕТЕНТНОСТИ В РАССМАТРИВАЕМОМ ВОПРОСЕ</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ВИЗУАЛЬНЫЙ ИМИДЖ ПЕДАГОГА</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РЕЧЕВОЙ ЭТИКЕТ</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СОЗДАНИЕ БЛАГОПРИЯТНОГО ПСИХОЛОГИЧЕСКОГО МИКРОКЛИМАТА</a:t>
            </a:r>
          </a:p>
          <a:p>
            <a:r>
              <a:rPr lang="ru-RU" sz="24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400" b="1" dirty="0">
                <a:solidFill>
                  <a:schemeClr val="accent1">
                    <a:lumMod val="75000"/>
                  </a:schemeClr>
                </a:solidFill>
                <a:latin typeface="Times New Roman" panose="02020603050405020304" pitchFamily="18" charset="0"/>
                <a:cs typeface="Times New Roman" panose="02020603050405020304" pitchFamily="18" charset="0"/>
              </a:rPr>
              <a:t>СНИЖЕНИЕ БАРЬРОВ ОБЩЕНИЯ НАСКОЛЬКО ЭТО ВОЗМОЖНО.</a:t>
            </a:r>
          </a:p>
          <a:p>
            <a:endParaRPr lang="ru-RU" sz="2800" dirty="0">
              <a:solidFill>
                <a:schemeClr val="tx1"/>
              </a:solidFill>
              <a:latin typeface="Times New Roman" panose="02020603050405020304" pitchFamily="18" charset="0"/>
              <a:cs typeface="Times New Roman" panose="02020603050405020304" pitchFamily="18" charset="0"/>
            </a:endParaRPr>
          </a:p>
          <a:p>
            <a:endParaRPr lang="ru-RU"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endParaRPr lang="ru-RU" dirty="0" smtClean="0"/>
          </a:p>
          <a:p>
            <a:endParaRPr lang="ru-RU" dirty="0"/>
          </a:p>
          <a:p>
            <a:pPr lvl="0"/>
            <a:endParaRPr lang="ru-RU" sz="2800" dirty="0">
              <a:solidFill>
                <a:schemeClr val="tx1"/>
              </a:solidFill>
              <a:latin typeface="Arial" panose="020B0604020202020204" pitchFamily="34" charset="0"/>
              <a:cs typeface="Arial" panose="020B0604020202020204" pitchFamily="34" charset="0"/>
            </a:endParaRPr>
          </a:p>
        </p:txBody>
      </p:sp>
      <p:graphicFrame>
        <p:nvGraphicFramePr>
          <p:cNvPr id="4" name="Таблица 3"/>
          <p:cNvGraphicFramePr>
            <a:graphicFrameLocks noGrp="1"/>
          </p:cNvGraphicFramePr>
          <p:nvPr/>
        </p:nvGraphicFramePr>
        <p:xfrm>
          <a:off x="303530" y="137160"/>
          <a:ext cx="9653270" cy="6583680"/>
        </p:xfrm>
        <a:graphic>
          <a:graphicData uri="http://schemas.openxmlformats.org/drawingml/2006/table">
            <a:tbl>
              <a:tblPr firstRow="1" bandRow="1">
                <a:tableStyleId>{5C22544A-7EE6-4342-B048-85BDC9FD1C3A}</a:tableStyleId>
              </a:tblPr>
              <a:tblGrid>
                <a:gridCol w="4826635"/>
                <a:gridCol w="4826635"/>
              </a:tblGrid>
              <a:tr h="518160">
                <a:tc gridSpan="2">
                  <a:txBody>
                    <a:bodyPr/>
                    <a:lstStyle/>
                    <a:p>
                      <a:pPr algn="ctr"/>
                      <a:r>
                        <a:rPr lang="ru-RU" sz="2800" dirty="0" smtClean="0">
                          <a:latin typeface="Times New Roman" panose="02020603050405020304" pitchFamily="18" charset="0"/>
                          <a:cs typeface="Times New Roman" panose="02020603050405020304" pitchFamily="18" charset="0"/>
                        </a:rPr>
                        <a:t>Компоненты</a:t>
                      </a:r>
                      <a:r>
                        <a:rPr lang="ru-RU" sz="2800" baseline="0" dirty="0" smtClean="0">
                          <a:latin typeface="Times New Roman" panose="02020603050405020304" pitchFamily="18" charset="0"/>
                          <a:cs typeface="Times New Roman" panose="02020603050405020304" pitchFamily="18" charset="0"/>
                        </a:rPr>
                        <a:t> доверия </a:t>
                      </a:r>
                    </a:p>
                  </a:txBody>
                  <a:tcPr marL="68580" marR="68580"/>
                </a:tc>
                <a:tc hMerge="1">
                  <a:txBody>
                    <a:bodyPr/>
                    <a:lstStyle/>
                    <a:p>
                      <a:endParaRPr lang="ru-RU"/>
                    </a:p>
                  </a:txBody>
                  <a:tcPr/>
                </a:tc>
              </a:tr>
              <a:tr h="396240">
                <a:tc>
                  <a:txBody>
                    <a:bodyPr/>
                    <a:lstStyle/>
                    <a:p>
                      <a:pPr algn="ctr"/>
                      <a:r>
                        <a:rPr lang="ru-RU" sz="2000" b="1" dirty="0" smtClean="0">
                          <a:latin typeface="Times New Roman" panose="02020603050405020304" pitchFamily="18" charset="0"/>
                          <a:cs typeface="Times New Roman" panose="02020603050405020304" pitchFamily="18" charset="0"/>
                        </a:rPr>
                        <a:t>Сознательное доверие</a:t>
                      </a:r>
                    </a:p>
                  </a:txBody>
                  <a:tcPr marL="68580" marR="68580"/>
                </a:tc>
                <a:tc>
                  <a:txBody>
                    <a:bodyPr/>
                    <a:lstStyle/>
                    <a:p>
                      <a:pPr algn="ctr"/>
                      <a:r>
                        <a:rPr lang="ru-RU" sz="2000" b="1" dirty="0" smtClean="0">
                          <a:latin typeface="Times New Roman" panose="02020603050405020304" pitchFamily="18" charset="0"/>
                          <a:cs typeface="Times New Roman" panose="02020603050405020304" pitchFamily="18" charset="0"/>
                        </a:rPr>
                        <a:t>Подсознательное доверие</a:t>
                      </a:r>
                    </a:p>
                  </a:txBody>
                  <a:tcPr marL="68580" marR="68580"/>
                </a:tc>
              </a:tr>
              <a:tr h="1920240">
                <a:tc>
                  <a:txBody>
                    <a:bodyPr/>
                    <a:lstStyle/>
                    <a:p>
                      <a:r>
                        <a:rPr lang="ru-RU" sz="2400" dirty="0" smtClean="0">
                          <a:latin typeface="Times New Roman" panose="02020603050405020304" pitchFamily="18" charset="0"/>
                          <a:cs typeface="Times New Roman" panose="02020603050405020304" pitchFamily="18" charset="0"/>
                        </a:rPr>
                        <a:t>1. Насколько хорошо мы знаем этого человека и то, о чём хотим сообщить.</a:t>
                      </a:r>
                    </a:p>
                    <a:p>
                      <a:r>
                        <a:rPr lang="ru-RU" sz="2400" b="1" dirty="0" smtClean="0">
                          <a:latin typeface="Times New Roman" panose="02020603050405020304" pitchFamily="18" charset="0"/>
                          <a:cs typeface="Times New Roman" panose="02020603050405020304" pitchFamily="18" charset="0"/>
                        </a:rPr>
                        <a:t>                                ИНФОРМАЦИЯ</a:t>
                      </a:r>
                    </a:p>
                  </a:txBody>
                  <a:tcPr marL="68580" marR="68580"/>
                </a:tc>
                <a:tc>
                  <a:txBody>
                    <a:bodyPr/>
                    <a:lstStyle/>
                    <a:p>
                      <a:pPr marL="457200" indent="-457200">
                        <a:buAutoNum type="arabicPeriod"/>
                      </a:pPr>
                      <a:r>
                        <a:rPr lang="ru-RU" sz="2400" baseline="0" dirty="0" smtClean="0">
                          <a:latin typeface="Times New Roman" panose="02020603050405020304" pitchFamily="18" charset="0"/>
                          <a:cs typeface="Times New Roman" panose="02020603050405020304" pitchFamily="18" charset="0"/>
                        </a:rPr>
                        <a:t>Насколько ценности человека совпадают с вашими.</a:t>
                      </a:r>
                    </a:p>
                    <a:p>
                      <a:pPr marL="0" indent="0" algn="ctr">
                        <a:buNone/>
                      </a:pPr>
                      <a:r>
                        <a:rPr lang="ru-RU" sz="2400" baseline="0" dirty="0" smtClean="0">
                          <a:latin typeface="Times New Roman" panose="02020603050405020304" pitchFamily="18" charset="0"/>
                          <a:cs typeface="Times New Roman" panose="02020603050405020304" pitchFamily="18" charset="0"/>
                        </a:rPr>
                        <a:t>    </a:t>
                      </a:r>
                      <a:r>
                        <a:rPr lang="ru-RU" sz="2400" b="1" baseline="0" dirty="0" smtClean="0">
                          <a:latin typeface="Times New Roman" panose="02020603050405020304" pitchFamily="18" charset="0"/>
                          <a:cs typeface="Times New Roman" panose="02020603050405020304" pitchFamily="18" charset="0"/>
                        </a:rPr>
                        <a:t>СХОДСТВО В ПОНИМАНИИ СИТУАЦИИ</a:t>
                      </a:r>
                    </a:p>
                  </a:txBody>
                  <a:tcPr marL="68580" marR="68580"/>
                </a:tc>
              </a:tr>
              <a:tr h="3749040">
                <a:tc>
                  <a:txBody>
                    <a:bodyPr/>
                    <a:lstStyle/>
                    <a:p>
                      <a:r>
                        <a:rPr lang="ru-RU" sz="2400" dirty="0" smtClean="0">
                          <a:latin typeface="Times New Roman" panose="02020603050405020304" pitchFamily="18" charset="0"/>
                          <a:cs typeface="Times New Roman" panose="02020603050405020304" pitchFamily="18" charset="0"/>
                        </a:rPr>
                        <a:t>2. Сознательное связано с содержанием сообщения и</a:t>
                      </a:r>
                      <a:r>
                        <a:rPr lang="ru-RU" sz="2400" baseline="0" dirty="0" smtClean="0">
                          <a:latin typeface="Times New Roman" panose="02020603050405020304" pitchFamily="18" charset="0"/>
                          <a:cs typeface="Times New Roman" panose="02020603050405020304" pitchFamily="18" charset="0"/>
                        </a:rPr>
                        <a:t> с тем</a:t>
                      </a:r>
                      <a:r>
                        <a:rPr lang="ru-RU" sz="2400" dirty="0" smtClean="0">
                          <a:latin typeface="Times New Roman" panose="02020603050405020304" pitchFamily="18" charset="0"/>
                          <a:cs typeface="Times New Roman" panose="02020603050405020304" pitchFamily="18" charset="0"/>
                        </a:rPr>
                        <a:t>, как это сказано.     </a:t>
                      </a:r>
                    </a:p>
                    <a:p>
                      <a:r>
                        <a:rPr lang="ru-RU" sz="2400" dirty="0" smtClean="0">
                          <a:latin typeface="Times New Roman" panose="02020603050405020304" pitchFamily="18" charset="0"/>
                          <a:cs typeface="Times New Roman" panose="02020603050405020304" pitchFamily="18" charset="0"/>
                        </a:rPr>
                        <a:t>        </a:t>
                      </a:r>
                    </a:p>
                    <a:p>
                      <a:r>
                        <a:rPr lang="ru-RU" sz="2400"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СЛОВА ОТРАЖАЮТ ЭМОЦИИ</a:t>
                      </a:r>
                      <a:endParaRPr lang="ru-RU" sz="2400" dirty="0" smtClean="0">
                        <a:latin typeface="Times New Roman" panose="02020603050405020304" pitchFamily="18" charset="0"/>
                        <a:cs typeface="Times New Roman" panose="02020603050405020304" pitchFamily="18" charset="0"/>
                      </a:endParaRPr>
                    </a:p>
                    <a:p>
                      <a:r>
                        <a:rPr lang="ru-RU" sz="2400" baseline="0" dirty="0" smtClean="0">
                          <a:latin typeface="Times New Roman" panose="02020603050405020304" pitchFamily="18" charset="0"/>
                          <a:cs typeface="Times New Roman" panose="02020603050405020304" pitchFamily="18" charset="0"/>
                        </a:rPr>
                        <a:t>    </a:t>
                      </a:r>
                    </a:p>
                  </a:txBody>
                  <a:tcPr marL="68580" marR="68580"/>
                </a:tc>
                <a:tc>
                  <a:txBody>
                    <a:bodyPr/>
                    <a:lstStyle/>
                    <a:p>
                      <a:r>
                        <a:rPr lang="ru-RU" sz="2400" dirty="0" smtClean="0">
                          <a:latin typeface="Times New Roman" panose="02020603050405020304" pitchFamily="18" charset="0"/>
                          <a:cs typeface="Times New Roman" panose="02020603050405020304" pitchFamily="18" charset="0"/>
                        </a:rPr>
                        <a:t>2.</a:t>
                      </a:r>
                      <a:r>
                        <a:rPr lang="ru-RU" sz="2400" baseline="0" dirty="0" smtClean="0">
                          <a:latin typeface="Times New Roman" panose="02020603050405020304" pitchFamily="18" charset="0"/>
                          <a:cs typeface="Times New Roman" panose="02020603050405020304" pitchFamily="18" charset="0"/>
                        </a:rPr>
                        <a:t> Конгруэнтность – внешнее проявление того, насколько человек внутренне гармоничен, насколько его мысли, действия, желания связаны и стремятся к единой цели. Говорим и показываем одно и тоже. Чем выше конгруэнтность, тем выше доверие.</a:t>
                      </a:r>
                    </a:p>
                    <a:p>
                      <a:pPr algn="ctr"/>
                      <a:r>
                        <a:rPr lang="ru-RU" sz="2400" b="1" baseline="0" dirty="0" smtClean="0">
                          <a:latin typeface="Times New Roman" panose="02020603050405020304" pitchFamily="18" charset="0"/>
                          <a:cs typeface="Times New Roman" panose="02020603050405020304" pitchFamily="18" charset="0"/>
                        </a:rPr>
                        <a:t>ЕДИНСТВО МЫСЛЕЙ, СЛОВ, ДЕЙСТВИЙ ПЕДАГОГА</a:t>
                      </a:r>
                    </a:p>
                  </a:txBody>
                  <a:tcPr marL="68580" marR="6858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Замещающее содержимое 6"/>
          <p:cNvGraphicFramePr>
            <a:graphicFrameLocks noGrp="1"/>
          </p:cNvGraphicFramePr>
          <p:nvPr>
            <p:ph idx="1"/>
          </p:nvPr>
        </p:nvGraphicFramePr>
        <p:xfrm>
          <a:off x="488950" y="1010920"/>
          <a:ext cx="9486265" cy="5689600"/>
        </p:xfrm>
        <a:graphic>
          <a:graphicData uri="http://schemas.openxmlformats.org/drawingml/2006/table">
            <a:tbl>
              <a:tblPr firstCol="1">
                <a:tableStyleId>{21E4AEA4-8DFA-4A89-87EB-49C32662AFE0}</a:tableStyleId>
              </a:tblPr>
              <a:tblGrid>
                <a:gridCol w="3998595"/>
                <a:gridCol w="5487670"/>
              </a:tblGrid>
              <a:tr h="558165">
                <a:tc>
                  <a:txBody>
                    <a:bodyPr/>
                    <a:lstStyle/>
                    <a:p>
                      <a:pPr indent="0" algn="ctr">
                        <a:buNone/>
                      </a:pPr>
                      <a:r>
                        <a:rPr lang="en-US" sz="2400" dirty="0" err="1">
                          <a:solidFill>
                            <a:schemeClr val="tx1"/>
                          </a:solidFill>
                          <a:latin typeface="Times New Roman" panose="02020603050405020304" pitchFamily="18" charset="0"/>
                          <a:cs typeface="Times New Roman" panose="02020603050405020304" pitchFamily="18" charset="0"/>
                        </a:rPr>
                        <a:t>Ты-сообщение</a:t>
                      </a:r>
                      <a:endParaRPr lang="en-US" altLang="en-US" sz="2400" dirty="0">
                        <a:solidFill>
                          <a:schemeClr val="tx1"/>
                        </a:solidFill>
                        <a:latin typeface="Times New Roman" panose="02020603050405020304" pitchFamily="18" charset="0"/>
                        <a:cs typeface="Times New Roman" panose="02020603050405020304" pitchFamily="18" charset="0"/>
                      </a:endParaRPr>
                    </a:p>
                  </a:txBody>
                  <a:tcPr marL="68580" marR="68580" marT="0" marB="0"/>
                </a:tc>
                <a:tc>
                  <a:txBody>
                    <a:bodyPr/>
                    <a:lstStyle/>
                    <a:p>
                      <a:pPr indent="0" algn="ctr">
                        <a:buNone/>
                      </a:pPr>
                      <a:r>
                        <a:rPr lang="en-US" sz="2400" b="1">
                          <a:latin typeface="Times New Roman" panose="02020603050405020304" pitchFamily="18" charset="0"/>
                          <a:cs typeface="Times New Roman" panose="02020603050405020304" pitchFamily="18" charset="0"/>
                        </a:rPr>
                        <a:t>Я-высказывание</a:t>
                      </a:r>
                      <a:endParaRPr lang="en-US" altLang="en-US" sz="2400" b="1">
                        <a:latin typeface="Times New Roman" panose="02020603050405020304" pitchFamily="18" charset="0"/>
                        <a:cs typeface="Times New Roman" panose="02020603050405020304" pitchFamily="18" charset="0"/>
                      </a:endParaRPr>
                    </a:p>
                  </a:txBody>
                  <a:tcPr marL="68580" marR="68580" marT="0" marB="0"/>
                </a:tc>
              </a:tr>
              <a:tr h="2009140">
                <a:tc>
                  <a:txBody>
                    <a:bodyPr/>
                    <a:lstStyle/>
                    <a:p>
                      <a:pPr indent="0">
                        <a:buNone/>
                      </a:pPr>
                      <a:r>
                        <a:rPr lang="en-US" sz="2400">
                          <a:solidFill>
                            <a:schemeClr val="tx1"/>
                          </a:solidFill>
                          <a:latin typeface="Times New Roman" panose="02020603050405020304" pitchFamily="18" charset="0"/>
                          <a:cs typeface="Times New Roman" panose="02020603050405020304" pitchFamily="18" charset="0"/>
                        </a:rPr>
                        <a:t>Ты постоянно поступаешь по-своему</a:t>
                      </a:r>
                      <a:endParaRPr lang="en-US" altLang="en-US" sz="2400">
                        <a:solidFill>
                          <a:schemeClr val="tx1"/>
                        </a:solidFill>
                        <a:latin typeface="Times New Roman" panose="02020603050405020304" pitchFamily="18" charset="0"/>
                        <a:cs typeface="Times New Roman" panose="02020603050405020304" pitchFamily="18" charset="0"/>
                      </a:endParaRPr>
                    </a:p>
                  </a:txBody>
                  <a:tcPr marL="68580" marR="68580" marT="0" marB="0"/>
                </a:tc>
                <a:tc>
                  <a:txBody>
                    <a:bodyPr/>
                    <a:lstStyle/>
                    <a:p>
                      <a:pPr indent="0">
                        <a:buNone/>
                      </a:pPr>
                      <a:r>
                        <a:rPr lang="en-US" sz="2400" dirty="0" err="1">
                          <a:latin typeface="Times New Roman" panose="02020603050405020304" pitchFamily="18" charset="0"/>
                          <a:cs typeface="Times New Roman" panose="02020603050405020304" pitchFamily="18" charset="0"/>
                        </a:rPr>
                        <a:t>Когда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ты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делаешь</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вс</a:t>
                      </a:r>
                      <a:r>
                        <a:rPr lang="ru-RU" sz="2400" dirty="0" smtClean="0">
                          <a:latin typeface="Times New Roman" panose="02020603050405020304" pitchFamily="18" charset="0"/>
                          <a:cs typeface="Times New Roman" panose="02020603050405020304" pitchFamily="18" charset="0"/>
                        </a:rPr>
                        <a:t>ё</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по-своему</a:t>
                      </a:r>
                      <a:r>
                        <a:rPr lang="en-US" sz="2400" dirty="0">
                          <a:latin typeface="Times New Roman" panose="02020603050405020304" pitchFamily="18" charset="0"/>
                          <a:cs typeface="Times New Roman" panose="02020603050405020304" pitchFamily="18" charset="0"/>
                        </a:rPr>
                        <a:t>, я </a:t>
                      </a:r>
                      <a:r>
                        <a:rPr lang="en-US" sz="2400" dirty="0" err="1">
                          <a:latin typeface="Times New Roman" panose="02020603050405020304" pitchFamily="18" charset="0"/>
                          <a:cs typeface="Times New Roman" panose="02020603050405020304" pitchFamily="18" charset="0"/>
                        </a:rPr>
                        <a:t>расстраиваюсь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потому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что</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думаю</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что</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для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тебя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важно</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мо</a:t>
                      </a:r>
                      <a:r>
                        <a:rPr lang="ru-RU" sz="2400" dirty="0" smtClean="0">
                          <a:latin typeface="Times New Roman" panose="02020603050405020304" pitchFamily="18" charset="0"/>
                          <a:cs typeface="Times New Roman" panose="02020603050405020304" pitchFamily="18" charset="0"/>
                        </a:rPr>
                        <a:t>ё</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мнение</a:t>
                      </a:r>
                      <a:r>
                        <a:rPr lang="en-US" sz="2400" dirty="0">
                          <a:latin typeface="Times New Roman" panose="02020603050405020304" pitchFamily="18" charset="0"/>
                          <a:cs typeface="Times New Roman" panose="02020603050405020304" pitchFamily="18" charset="0"/>
                        </a:rPr>
                        <a:t>. Я </a:t>
                      </a:r>
                      <a:r>
                        <a:rPr lang="en-US" sz="2400" dirty="0" err="1">
                          <a:latin typeface="Times New Roman" panose="02020603050405020304" pitchFamily="18" charset="0"/>
                          <a:cs typeface="Times New Roman" panose="02020603050405020304" pitchFamily="18" charset="0"/>
                        </a:rPr>
                        <a:t>была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бы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рада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если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бы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вместе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решали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как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поступить</a:t>
                      </a:r>
                      <a:r>
                        <a:rPr lang="en-US" sz="2400" dirty="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txBody>
                  <a:tcPr marL="68580" marR="68580" marT="0" marB="0"/>
                </a:tc>
              </a:tr>
              <a:tr h="1113155">
                <a:tc>
                  <a:txBody>
                    <a:bodyPr/>
                    <a:lstStyle/>
                    <a:p>
                      <a:pPr indent="0">
                        <a:buNone/>
                      </a:pPr>
                      <a:r>
                        <a:rPr lang="en-US" sz="2400">
                          <a:solidFill>
                            <a:schemeClr val="tx1"/>
                          </a:solidFill>
                          <a:latin typeface="Times New Roman" panose="02020603050405020304" pitchFamily="18" charset="0"/>
                          <a:cs typeface="Times New Roman" panose="02020603050405020304" pitchFamily="18" charset="0"/>
                        </a:rPr>
                        <a:t>Почему ты мне грубишь?</a:t>
                      </a:r>
                      <a:endParaRPr lang="en-US" altLang="en-US" sz="2400">
                        <a:solidFill>
                          <a:schemeClr val="tx1"/>
                        </a:solidFill>
                        <a:latin typeface="Times New Roman" panose="02020603050405020304" pitchFamily="18" charset="0"/>
                        <a:cs typeface="Times New Roman" panose="02020603050405020304" pitchFamily="18" charset="0"/>
                      </a:endParaRPr>
                    </a:p>
                  </a:txBody>
                  <a:tcPr marL="68580" marR="68580" marT="0" marB="0"/>
                </a:tc>
                <a:tc>
                  <a:txBody>
                    <a:bodyPr/>
                    <a:lstStyle/>
                    <a:p>
                      <a:pPr indent="0">
                        <a:buNone/>
                      </a:pPr>
                      <a:r>
                        <a:rPr lang="en-US" sz="2400">
                          <a:latin typeface="Times New Roman" panose="02020603050405020304" pitchFamily="18" charset="0"/>
                          <a:cs typeface="Times New Roman" panose="02020603050405020304" pitchFamily="18" charset="0"/>
                        </a:rPr>
                        <a:t>Я постараюсь быть терпеливой, если ты научишься меня уважать.</a:t>
                      </a:r>
                      <a:endParaRPr lang="en-US" altLang="en-US" sz="2400">
                        <a:latin typeface="Times New Roman" panose="02020603050405020304" pitchFamily="18" charset="0"/>
                        <a:cs typeface="Times New Roman" panose="02020603050405020304" pitchFamily="18" charset="0"/>
                      </a:endParaRPr>
                    </a:p>
                  </a:txBody>
                  <a:tcPr marL="68580" marR="68580" marT="0" marB="0"/>
                </a:tc>
              </a:tr>
              <a:tr h="2009140">
                <a:tc>
                  <a:txBody>
                    <a:bodyPr/>
                    <a:lstStyle/>
                    <a:p>
                      <a:pPr indent="0">
                        <a:buNone/>
                      </a:pPr>
                      <a:r>
                        <a:rPr lang="en-US" sz="2400">
                          <a:solidFill>
                            <a:schemeClr val="tx1"/>
                          </a:solidFill>
                          <a:latin typeface="Times New Roman" panose="02020603050405020304" pitchFamily="18" charset="0"/>
                          <a:cs typeface="Times New Roman" panose="02020603050405020304" pitchFamily="18" charset="0"/>
                        </a:rPr>
                        <a:t>Ты без разрешения пользуешься моими вещами</a:t>
                      </a:r>
                      <a:endParaRPr lang="en-US" altLang="en-US" sz="2400">
                        <a:solidFill>
                          <a:schemeClr val="tx1"/>
                        </a:solidFill>
                        <a:latin typeface="Times New Roman" panose="02020603050405020304" pitchFamily="18" charset="0"/>
                        <a:cs typeface="Times New Roman" panose="02020603050405020304" pitchFamily="18" charset="0"/>
                      </a:endParaRPr>
                    </a:p>
                  </a:txBody>
                  <a:tcPr marL="68580" marR="68580" marT="0" marB="0"/>
                </a:tc>
                <a:tc>
                  <a:txBody>
                    <a:bodyPr/>
                    <a:lstStyle/>
                    <a:p>
                      <a:pPr indent="0">
                        <a:buNone/>
                      </a:pPr>
                      <a:r>
                        <a:rPr lang="en-US" sz="2400">
                          <a:latin typeface="Times New Roman" panose="02020603050405020304" pitchFamily="18" charset="0"/>
                          <a:cs typeface="Times New Roman" panose="02020603050405020304" pitchFamily="18" charset="0"/>
                        </a:rPr>
                        <a:t>Мне неудобно, когда вещи расположены по другим местам. Попроси разрешения, и я с удовольствием расскажу, как ими пользоваться и где они находятся</a:t>
                      </a:r>
                      <a:endParaRPr lang="en-US" altLang="en-US" sz="2400">
                        <a:latin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101" name="Текстовое поле 100"/>
          <p:cNvSpPr txBox="1"/>
          <p:nvPr/>
        </p:nvSpPr>
        <p:spPr>
          <a:xfrm>
            <a:off x="1477963" y="188595"/>
            <a:ext cx="7234555" cy="4603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450215" algn="ctr"/>
            <a:r>
              <a:rPr lang="ru-RU" altLang="en-US" sz="2400" b="1">
                <a:solidFill>
                  <a:srgbClr val="000000"/>
                </a:solidFill>
                <a:latin typeface="Times New Roman" panose="02020603050405020304" pitchFamily="18" charset="0"/>
              </a:rPr>
              <a:t>Техника</a:t>
            </a:r>
            <a:r>
              <a:rPr lang="en-US" sz="2400" b="1">
                <a:solidFill>
                  <a:srgbClr val="000000"/>
                </a:solidFill>
                <a:latin typeface="Times New Roman" panose="02020603050405020304" pitchFamily="18" charset="0"/>
              </a:rPr>
              <a:t> «Я-высказывания» </a:t>
            </a:r>
            <a:endParaRPr lang="en-US" altLang="en-US" sz="2400" b="1">
              <a:solidFill>
                <a:srgbClr val="000000"/>
              </a:solidFill>
              <a:latin typeface="Times New Roman" panose="02020603050405020304" pitchFamily="18" charset="0"/>
            </a:endParaRPr>
          </a:p>
        </p:txBody>
      </p:sp>
      <p:sp>
        <p:nvSpPr>
          <p:cNvPr id="4" name="Текстовое поле 3"/>
          <p:cNvSpPr txBox="1"/>
          <p:nvPr/>
        </p:nvSpPr>
        <p:spPr>
          <a:xfrm>
            <a:off x="2589848" y="-25241250"/>
            <a:ext cx="5080000" cy="368300"/>
          </a:xfrm>
          <a:prstGeom prst="rect">
            <a:avLst/>
          </a:prstGeom>
          <a:noFill/>
          <a:ln w="9525">
            <a:noFill/>
          </a:ln>
        </p:spPr>
        <p:txBody>
          <a:bodyPr>
            <a:spAutoFit/>
          </a:bodyPr>
          <a:lstStyle/>
          <a:p>
            <a:pPr indent="450215"/>
            <a:r>
              <a:rPr lang="en-US" b="0">
                <a:solidFill>
                  <a:srgbClr val="000000"/>
                </a:solidFill>
                <a:latin typeface="Times New Roman" panose="02020603050405020304" pitchFamily="18" charset="0"/>
              </a:rPr>
              <a:t>Примеры техники «Я - высказывания»:</a:t>
            </a:r>
            <a:endParaRPr lang="ru-RU" altLang="en-US"/>
          </a:p>
        </p:txBody>
      </p:sp>
      <p:sp>
        <p:nvSpPr>
          <p:cNvPr id="6" name="Текстовое поле 5"/>
          <p:cNvSpPr txBox="1"/>
          <p:nvPr/>
        </p:nvSpPr>
        <p:spPr>
          <a:xfrm>
            <a:off x="2589848" y="31454092"/>
            <a:ext cx="5080000" cy="645160"/>
          </a:xfrm>
          <a:prstGeom prst="rect">
            <a:avLst/>
          </a:prstGeom>
          <a:noFill/>
          <a:ln w="9525">
            <a:noFill/>
          </a:ln>
        </p:spPr>
        <p:txBody>
          <a:bodyPr>
            <a:spAutoFit/>
          </a:bodyPr>
          <a:lstStyle/>
          <a:p>
            <a:pPr indent="450215"/>
            <a:endParaRPr lang="en-US" b="0">
              <a:latin typeface="Times New Roman" panose="02020603050405020304" pitchFamily="18" charset="0"/>
            </a:endParaRPr>
          </a:p>
          <a:p>
            <a:pPr indent="450215"/>
            <a:r>
              <a:rPr lang="en-US" b="0">
                <a:latin typeface="Times New Roman" panose="02020603050405020304" pitchFamily="18" charset="0"/>
              </a:rPr>
              <a:t> </a:t>
            </a:r>
            <a:endParaRPr lang="ru-RU"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4810" y="1285875"/>
            <a:ext cx="9340850" cy="4840605"/>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AutoNum type="arabicPeriod"/>
            </a:pPr>
            <a:r>
              <a:rPr lang="ru-RU" sz="3200" dirty="0" smtClean="0">
                <a:latin typeface="Times New Roman" panose="02020603050405020304" pitchFamily="18" charset="0"/>
                <a:cs typeface="Times New Roman" panose="02020603050405020304" pitchFamily="18" charset="0"/>
              </a:rPr>
              <a:t>Объективное описание произошедшего </a:t>
            </a:r>
          </a:p>
          <a:p>
            <a:pPr marL="514350" indent="-514350">
              <a:buNone/>
            </a:pPr>
            <a:r>
              <a:rPr lang="ru-RU" sz="3200" dirty="0" smtClean="0">
                <a:latin typeface="Times New Roman" panose="02020603050405020304" pitchFamily="18" charset="0"/>
                <a:cs typeface="Times New Roman" panose="02020603050405020304" pitchFamily="18" charset="0"/>
              </a:rPr>
              <a:t>(факт, без собственной оценки происходящего).</a:t>
            </a:r>
          </a:p>
          <a:p>
            <a:pPr>
              <a:buNone/>
            </a:pPr>
            <a:r>
              <a:rPr lang="ru-RU" sz="3200" dirty="0" smtClean="0">
                <a:latin typeface="Times New Roman" panose="02020603050405020304" pitchFamily="18" charset="0"/>
                <a:cs typeface="Times New Roman" panose="02020603050405020304" pitchFamily="18" charset="0"/>
              </a:rPr>
              <a:t>2. Точная вербализация своих чувств, возникших у говорящего в напряжённой ситуации.</a:t>
            </a:r>
          </a:p>
          <a:p>
            <a:pPr>
              <a:buNone/>
            </a:pPr>
            <a:r>
              <a:rPr lang="ru-RU" sz="3200" dirty="0" smtClean="0">
                <a:latin typeface="Times New Roman" panose="02020603050405020304" pitchFamily="18" charset="0"/>
                <a:cs typeface="Times New Roman" panose="02020603050405020304" pitchFamily="18" charset="0"/>
              </a:rPr>
              <a:t>3. Описание причины возникновения чувства, объяснение, какое воздействие это поведение оказывает на Вас или окружающих.</a:t>
            </a:r>
          </a:p>
          <a:p>
            <a:pPr>
              <a:buNone/>
            </a:pPr>
            <a:r>
              <a:rPr lang="ru-RU" sz="3200" dirty="0" smtClean="0">
                <a:latin typeface="Times New Roman" panose="02020603050405020304" pitchFamily="18" charset="0"/>
                <a:cs typeface="Times New Roman" panose="02020603050405020304" pitchFamily="18" charset="0"/>
              </a:rPr>
              <a:t>4. Выражение просьбы.</a:t>
            </a:r>
            <a:endParaRPr lang="ru-RU" dirty="0" smtClean="0">
              <a:latin typeface="Times New Roman" panose="02020603050405020304" pitchFamily="18" charset="0"/>
              <a:cs typeface="Times New Roman" panose="02020603050405020304" pitchFamily="18" charset="0"/>
            </a:endParaRPr>
          </a:p>
          <a:p>
            <a:endParaRPr lang="ru-RU" dirty="0"/>
          </a:p>
        </p:txBody>
      </p:sp>
      <p:sp>
        <p:nvSpPr>
          <p:cNvPr id="4" name="Заголовок 3"/>
          <p:cNvSpPr txBox="1"/>
          <p:nvPr/>
        </p:nvSpPr>
        <p:spPr>
          <a:xfrm>
            <a:off x="1025392" y="500647"/>
            <a:ext cx="8462174" cy="583565"/>
          </a:xfrm>
          <a:prstGeom prst="rect">
            <a:avLst/>
          </a:prstGeom>
        </p:spPr>
        <p:style>
          <a:lnRef idx="1">
            <a:schemeClr val="accent2"/>
          </a:lnRef>
          <a:fillRef idx="2">
            <a:schemeClr val="accent2"/>
          </a:fillRef>
          <a:effectRef idx="1">
            <a:schemeClr val="accent2"/>
          </a:effectRef>
          <a:fontRef idx="minor">
            <a:schemeClr val="dk1"/>
          </a:fontRef>
        </p:style>
        <p:txBody>
          <a:bodyPr vert="horz" wrap="square" lIns="91440" tIns="45720" rIns="91440" bIns="45720" rtlCol="0" anchor="ctr">
            <a:spAutoFit/>
          </a:bodyPr>
          <a:lstStyle/>
          <a:p>
            <a:pPr>
              <a:buNone/>
            </a:pPr>
            <a:r>
              <a:rPr lang="ru-RU" sz="3200" b="1" dirty="0" smtClean="0">
                <a:latin typeface="Times New Roman" panose="02020603050405020304" pitchFamily="18" charset="0"/>
                <a:cs typeface="Times New Roman" panose="02020603050405020304" pitchFamily="18" charset="0"/>
              </a:rPr>
              <a:t>Алгоритм построения «Я – высказывания» </a:t>
            </a:r>
            <a:r>
              <a:rPr lang="ru-RU" sz="3200" dirty="0" smtClean="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1543</Words>
  <Application>Microsoft Office PowerPoint</Application>
  <PresentationFormat>Произвольный</PresentationFormat>
  <Paragraphs>168</Paragraphs>
  <Slides>13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Эффективная коммуникация и самопрезентация педагога основа продуктивного взаимодействия с детьми и родителями </vt:lpstr>
      <vt:lpstr>Презентация PowerPoint</vt:lpstr>
      <vt:lpstr>Презентация PowerPoint</vt:lpstr>
      <vt:lpstr>Презентация PowerPoint</vt:lpstr>
      <vt:lpstr>Самопрезентация как психологическая основа имиджа</vt:lpstr>
      <vt:lpstr>ЭФФЕКТИВНАЯ КОММУНИКАЦИЯ  - ЭТО</vt:lpstr>
      <vt:lpstr>Презентация PowerPoint</vt:lpstr>
      <vt:lpstr>Презентация PowerPoint</vt:lpstr>
      <vt:lpstr>Презентация PowerPoint</vt:lpstr>
      <vt:lpstr>Модель BOFF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2</dc:creator>
  <cp:lastModifiedBy>Людмила Ю. Лучинина</cp:lastModifiedBy>
  <cp:revision>25</cp:revision>
  <dcterms:created xsi:type="dcterms:W3CDTF">2023-10-02T10:13:00Z</dcterms:created>
  <dcterms:modified xsi:type="dcterms:W3CDTF">2023-11-15T04:52:13Z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1049-10.2.0.7635</vt:lpwstr>
  </property>
</Properties>
</file>